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</p:sldMasterIdLst>
  <p:sldIdLst>
    <p:sldId id="256" r:id="rId2"/>
    <p:sldId id="258" r:id="rId3"/>
    <p:sldId id="259" r:id="rId4"/>
    <p:sldId id="273" r:id="rId5"/>
    <p:sldId id="261" r:id="rId6"/>
    <p:sldId id="288" r:id="rId7"/>
    <p:sldId id="290" r:id="rId8"/>
    <p:sldId id="280" r:id="rId9"/>
    <p:sldId id="283" r:id="rId10"/>
    <p:sldId id="271" r:id="rId11"/>
    <p:sldId id="297" r:id="rId12"/>
    <p:sldId id="278" r:id="rId13"/>
    <p:sldId id="281" r:id="rId14"/>
    <p:sldId id="284" r:id="rId15"/>
    <p:sldId id="266" r:id="rId16"/>
    <p:sldId id="286" r:id="rId17"/>
    <p:sldId id="295" r:id="rId18"/>
    <p:sldId id="293" r:id="rId19"/>
    <p:sldId id="294" r:id="rId20"/>
    <p:sldId id="269" r:id="rId21"/>
    <p:sldId id="268" r:id="rId22"/>
    <p:sldId id="275" r:id="rId23"/>
    <p:sldId id="277" r:id="rId24"/>
    <p:sldId id="276" r:id="rId25"/>
    <p:sldId id="270" r:id="rId26"/>
    <p:sldId id="25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40"/>
    <p:restoredTop sz="95775"/>
  </p:normalViewPr>
  <p:slideViewPr>
    <p:cSldViewPr snapToGrid="0" snapToObjects="1">
      <p:cViewPr varScale="1">
        <p:scale>
          <a:sx n="82" d="100"/>
          <a:sy n="82" d="100"/>
        </p:scale>
        <p:origin x="77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xmlns="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xmlns="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xmlns="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xmlns="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xmlns="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xmlns="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xmlns="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xmlns="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xmlns="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xmlns="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xmlns="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xmlns="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xmlns="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xmlns="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xmlns="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xmlns="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xmlns="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xmlns="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4/20/2026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xmlns="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32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30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xmlns="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xmlns="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xmlns="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64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xmlns="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xmlns="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xmlns="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xmlns="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xmlns="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xmlns="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xmlns="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xmlns="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xmlns="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xmlns="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xmlns="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xmlns="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xmlns="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xmlns="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6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78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3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5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6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77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4/20/2026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0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4/20/2026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70" r:id="rId6"/>
    <p:sldLayoutId id="2147483765" r:id="rId7"/>
    <p:sldLayoutId id="2147483766" r:id="rId8"/>
    <p:sldLayoutId id="2147483767" r:id="rId9"/>
    <p:sldLayoutId id="2147483769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2">
            <a:extLst>
              <a:ext uri="{FF2B5EF4-FFF2-40B4-BE49-F238E27FC236}">
                <a16:creationId xmlns:a16="http://schemas.microsoft.com/office/drawing/2014/main" xmlns="" id="{4EFE82FE-7465-AE46-88DF-34D347E83B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72639F2-A4AF-045A-8925-41C3471CF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85" y="1491360"/>
            <a:ext cx="5545916" cy="2784502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pl-PL" sz="5000" dirty="0"/>
              <a:t>Ochotnicza Straż Pożarna </a:t>
            </a:r>
            <a:br>
              <a:rPr lang="pl-PL" sz="5000" dirty="0"/>
            </a:br>
            <a:r>
              <a:rPr lang="pl-PL" sz="5000" dirty="0"/>
              <a:t>w </a:t>
            </a:r>
            <a:br>
              <a:rPr lang="pl-PL" sz="5000" dirty="0"/>
            </a:br>
            <a:r>
              <a:rPr lang="pl-PL" sz="5000" dirty="0"/>
              <a:t>Kobyłce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4D755F4C-52A3-7541-2F0D-35C81A319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443897"/>
            <a:ext cx="4134537" cy="1475177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Podsumowanie 2025 roku</a:t>
            </a:r>
          </a:p>
        </p:txBody>
      </p:sp>
      <p:cxnSp>
        <p:nvCxnSpPr>
          <p:cNvPr id="46" name="Straight Connector 34">
            <a:extLst>
              <a:ext uri="{FF2B5EF4-FFF2-40B4-BE49-F238E27FC236}">
                <a16:creationId xmlns:a16="http://schemas.microsoft.com/office/drawing/2014/main" xmlns="" id="{EEA70831-9A8D-3B4D-8EA5-EE32F93E94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413453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 descr="Obraz zawierający tekst, kreskówka, clipart, Grafika&#10;&#10;Opis wygenerowany automatycznie">
            <a:extLst>
              <a:ext uri="{FF2B5EF4-FFF2-40B4-BE49-F238E27FC236}">
                <a16:creationId xmlns:a16="http://schemas.microsoft.com/office/drawing/2014/main" xmlns="" id="{4975E3F1-4A83-FF54-204E-D064693B0E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999"/>
          <a:stretch>
            <a:fillRect/>
          </a:stretch>
        </p:blipFill>
        <p:spPr>
          <a:xfrm>
            <a:off x="5264837" y="1"/>
            <a:ext cx="6927163" cy="6857999"/>
          </a:xfrm>
          <a:prstGeom prst="rect">
            <a:avLst/>
          </a:prstGeom>
        </p:spPr>
      </p:pic>
      <p:grpSp>
        <p:nvGrpSpPr>
          <p:cNvPr id="47" name="Group 36">
            <a:extLst>
              <a:ext uri="{FF2B5EF4-FFF2-40B4-BE49-F238E27FC236}">
                <a16:creationId xmlns:a16="http://schemas.microsoft.com/office/drawing/2014/main" xmlns="" id="{DE48D4BE-638C-5049-8A9F-D15A86E4EB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38" name="Freeform 91">
              <a:extLst>
                <a:ext uri="{FF2B5EF4-FFF2-40B4-BE49-F238E27FC236}">
                  <a16:creationId xmlns:a16="http://schemas.microsoft.com/office/drawing/2014/main" xmlns="" id="{DF8710DD-8623-0045-9C27-3663AF8311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92">
              <a:extLst>
                <a:ext uri="{FF2B5EF4-FFF2-40B4-BE49-F238E27FC236}">
                  <a16:creationId xmlns:a16="http://schemas.microsoft.com/office/drawing/2014/main" xmlns="" id="{1A25D1DF-E3C6-9D49-9AF3-336FEE4A7C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93">
              <a:extLst>
                <a:ext uri="{FF2B5EF4-FFF2-40B4-BE49-F238E27FC236}">
                  <a16:creationId xmlns:a16="http://schemas.microsoft.com/office/drawing/2014/main" xmlns="" id="{D64871EE-73D8-5F4B-AC94-0AA9ECD347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94">
              <a:extLst>
                <a:ext uri="{FF2B5EF4-FFF2-40B4-BE49-F238E27FC236}">
                  <a16:creationId xmlns:a16="http://schemas.microsoft.com/office/drawing/2014/main" xmlns="" id="{43740FCB-5707-4E48-BDF6-DC6C93B2BE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95">
              <a:extLst>
                <a:ext uri="{FF2B5EF4-FFF2-40B4-BE49-F238E27FC236}">
                  <a16:creationId xmlns:a16="http://schemas.microsoft.com/office/drawing/2014/main" xmlns="" id="{8D1C35ED-1091-D644-85E9-229D1535F5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96">
              <a:extLst>
                <a:ext uri="{FF2B5EF4-FFF2-40B4-BE49-F238E27FC236}">
                  <a16:creationId xmlns:a16="http://schemas.microsoft.com/office/drawing/2014/main" xmlns="" id="{6B502189-CE99-7843-92E7-4D17D28E6A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97">
              <a:extLst>
                <a:ext uri="{FF2B5EF4-FFF2-40B4-BE49-F238E27FC236}">
                  <a16:creationId xmlns:a16="http://schemas.microsoft.com/office/drawing/2014/main" xmlns="" id="{6FD2CD41-6936-0042-9119-463699DB9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9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CAFDA3-320A-C24D-A7A1-20C1267EC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D2411669-6E2C-2243-99CD-6BC9D724F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xmlns="" id="{C4E0C522-0F40-ED44-A700-F1BCD1CF74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xmlns="" id="{B79B4380-CBEC-C341-A10E-5EF9A85979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F04AD70E-5490-4C4E-A05D-D67949C51A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28A8883-9F24-0047-92B7-45B3D2E7D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AC3A3BB-FD2C-FB44-9478-FA87EF229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xmlns="" id="{BF46B3B1-E981-BB40-B916-51A6D38519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9">
              <a:extLst>
                <a:ext uri="{FF2B5EF4-FFF2-40B4-BE49-F238E27FC236}">
                  <a16:creationId xmlns:a16="http://schemas.microsoft.com/office/drawing/2014/main" xmlns="" id="{EA7DAE92-7D6B-B042-83BE-047C8EC322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30">
              <a:extLst>
                <a:ext uri="{FF2B5EF4-FFF2-40B4-BE49-F238E27FC236}">
                  <a16:creationId xmlns:a16="http://schemas.microsoft.com/office/drawing/2014/main" xmlns="" id="{06AADCE6-4277-EA49-AF23-63B53CA67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31">
              <a:extLst>
                <a:ext uri="{FF2B5EF4-FFF2-40B4-BE49-F238E27FC236}">
                  <a16:creationId xmlns:a16="http://schemas.microsoft.com/office/drawing/2014/main" xmlns="" id="{58CEA343-047B-DF4E-A7A8-881C7740EA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xmlns="" id="{FCCBAA07-17CE-2740-AA04-AEDA5EAD27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BF15C430-7951-6040-BD4C-4E996E9448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34">
              <a:extLst>
                <a:ext uri="{FF2B5EF4-FFF2-40B4-BE49-F238E27FC236}">
                  <a16:creationId xmlns:a16="http://schemas.microsoft.com/office/drawing/2014/main" xmlns="" id="{0B3467F9-370D-5C4C-9EDE-E0CA0E401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231D73A-BA91-794F-8C09-4F4B41A6D0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4EFE82FE-7465-AE46-88DF-34D347E83B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A85A75-400D-6785-754A-2CBFF773B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148" y="154453"/>
            <a:ext cx="5066001" cy="1268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 dirty="0">
                <a:solidFill>
                  <a:schemeClr val="accent1">
                    <a:lumMod val="75000"/>
                  </a:schemeClr>
                </a:solidFill>
              </a:rPr>
              <a:t>TOP 10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A6FB0AA7-C476-9441-0A4A-4B4B4239EB05}"/>
              </a:ext>
            </a:extLst>
          </p:cNvPr>
          <p:cNvSpPr txBox="1"/>
          <p:nvPr/>
        </p:nvSpPr>
        <p:spPr>
          <a:xfrm>
            <a:off x="570622" y="1735807"/>
            <a:ext cx="5465378" cy="4757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spcBef>
                <a:spcPts val="900"/>
              </a:spcBef>
            </a:pPr>
            <a:r>
              <a:rPr lang="en-US" sz="2800" u="none" strike="noStrike" dirty="0">
                <a:effectLst/>
              </a:rPr>
              <a:t>1. Patryk </a:t>
            </a:r>
            <a:r>
              <a:rPr lang="en-US" sz="2800" u="none" strike="noStrike" dirty="0" err="1">
                <a:effectLst/>
              </a:rPr>
              <a:t>Janik</a:t>
            </a:r>
            <a:r>
              <a:rPr lang="en-US" sz="2800" u="none" strike="noStrike" dirty="0">
                <a:effectLst/>
              </a:rPr>
              <a:t> 75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2. Adrian </a:t>
            </a:r>
            <a:r>
              <a:rPr lang="en-US" sz="2800" u="none" strike="noStrike" dirty="0" err="1">
                <a:effectLst/>
              </a:rPr>
              <a:t>Kubuj</a:t>
            </a:r>
            <a:r>
              <a:rPr lang="en-US" sz="2800" u="none" strike="noStrike" dirty="0">
                <a:effectLst/>
              </a:rPr>
              <a:t> 73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3. Adrian </a:t>
            </a:r>
            <a:r>
              <a:rPr lang="en-US" sz="2800" u="none" strike="noStrike" dirty="0" err="1">
                <a:effectLst/>
              </a:rPr>
              <a:t>Pawłowski</a:t>
            </a:r>
            <a:r>
              <a:rPr lang="en-US" sz="2800" u="none" strike="noStrike" dirty="0">
                <a:effectLst/>
              </a:rPr>
              <a:t> 73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4. Sebastian </a:t>
            </a:r>
            <a:r>
              <a:rPr lang="en-US" sz="2800" u="none" strike="noStrike" dirty="0" err="1">
                <a:effectLst/>
              </a:rPr>
              <a:t>Pilipczuk</a:t>
            </a:r>
            <a:r>
              <a:rPr lang="en-US" sz="2800" u="none" strike="noStrike" dirty="0">
                <a:effectLst/>
              </a:rPr>
              <a:t> 61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5. Patryk </a:t>
            </a:r>
            <a:r>
              <a:rPr lang="en-US" sz="2800" u="none" strike="noStrike" dirty="0" err="1">
                <a:effectLst/>
              </a:rPr>
              <a:t>Pożoga</a:t>
            </a:r>
            <a:r>
              <a:rPr lang="en-US" sz="2800" u="none" strike="noStrike" dirty="0">
                <a:effectLst/>
              </a:rPr>
              <a:t> 59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6. Angelika </a:t>
            </a:r>
            <a:r>
              <a:rPr lang="en-US" sz="2800" u="none" strike="noStrike" dirty="0" err="1">
                <a:effectLst/>
              </a:rPr>
              <a:t>Skłodowska</a:t>
            </a:r>
            <a:r>
              <a:rPr lang="en-US" sz="2800" u="none" strike="noStrike" dirty="0">
                <a:effectLst/>
              </a:rPr>
              <a:t> 59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7. Robert </a:t>
            </a:r>
            <a:r>
              <a:rPr lang="en-US" sz="2800" u="none" strike="noStrike" dirty="0" err="1">
                <a:effectLst/>
              </a:rPr>
              <a:t>Langowski</a:t>
            </a:r>
            <a:r>
              <a:rPr lang="en-US" sz="2800" u="none" strike="noStrike" dirty="0">
                <a:effectLst/>
              </a:rPr>
              <a:t> 56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8. Krystian Gostkowski 53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9. Marek </a:t>
            </a:r>
            <a:r>
              <a:rPr lang="en-US" sz="2800" u="none" strike="noStrike" dirty="0" err="1">
                <a:effectLst/>
              </a:rPr>
              <a:t>Kułakowski</a:t>
            </a:r>
            <a:r>
              <a:rPr lang="en-US" sz="2800" u="none" strike="noStrike" dirty="0">
                <a:effectLst/>
              </a:rPr>
              <a:t> 50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u="none" strike="noStrike" dirty="0">
                <a:effectLst/>
              </a:rPr>
              <a:t>10. </a:t>
            </a:r>
            <a:r>
              <a:rPr lang="en-US" sz="2800" u="none" strike="noStrike" dirty="0" err="1">
                <a:effectLst/>
              </a:rPr>
              <a:t>Łukasz</a:t>
            </a:r>
            <a:r>
              <a:rPr lang="en-US" sz="2800" u="none" strike="noStrike" dirty="0">
                <a:effectLst/>
              </a:rPr>
              <a:t> </a:t>
            </a:r>
            <a:r>
              <a:rPr lang="en-US" sz="2800" u="none" strike="noStrike" dirty="0" err="1">
                <a:effectLst/>
              </a:rPr>
              <a:t>Zimoląg</a:t>
            </a:r>
            <a:r>
              <a:rPr lang="en-US" sz="2800" u="none" strike="noStrike" dirty="0">
                <a:effectLst/>
              </a:rPr>
              <a:t> 50</a:t>
            </a:r>
            <a:endParaRPr lang="en-US" sz="28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1DA2280-4367-9844-92C8-D662486FBC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1A9C303F-3A73-E440-923C-BAAF3176C6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03145" y="0"/>
            <a:ext cx="5988856" cy="6858001"/>
            <a:chOff x="6203145" y="0"/>
            <a:chExt cx="5988856" cy="6858001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7B205DF0-BAE6-CF47-ABF8-A3266C7119E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7228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xmlns="" id="{30B64E66-F59E-9A4E-8CD3-2C62007DE4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0093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4669C99C-C50F-2A47-9BA2-EA4B62AD2C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0093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FA2CE447-6B57-FC41-89F1-971B2338D2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0093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xmlns="" id="{3F8C4B96-43F0-6448-90E8-4949AC2F28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0092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978F21E1-A886-E449-BF38-C9AD29BDB7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2959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xmlns="" id="{59A063CA-8B5F-6347-8A9F-3802824D9C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828" y="4923855"/>
              <a:ext cx="536172" cy="1124839"/>
            </a:xfrm>
            <a:custGeom>
              <a:avLst/>
              <a:gdLst>
                <a:gd name="connsiteX0" fmla="*/ 536172 w 536172"/>
                <a:gd name="connsiteY0" fmla="*/ 0 h 1124839"/>
                <a:gd name="connsiteX1" fmla="*/ 536172 w 536172"/>
                <a:gd name="connsiteY1" fmla="*/ 1124839 h 1124839"/>
                <a:gd name="connsiteX2" fmla="*/ 451423 w 536172"/>
                <a:gd name="connsiteY2" fmla="*/ 1116295 h 1124839"/>
                <a:gd name="connsiteX3" fmla="*/ 0 w 536172"/>
                <a:gd name="connsiteY3" fmla="*/ 562419 h 1124839"/>
                <a:gd name="connsiteX4" fmla="*/ 451423 w 536172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2" h="1124839">
                  <a:moveTo>
                    <a:pt x="536172" y="0"/>
                  </a:moveTo>
                  <a:lnTo>
                    <a:pt x="536172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Freeform 48">
              <a:extLst>
                <a:ext uri="{FF2B5EF4-FFF2-40B4-BE49-F238E27FC236}">
                  <a16:creationId xmlns:a16="http://schemas.microsoft.com/office/drawing/2014/main" xmlns="" id="{FBD0F012-879A-5849-A7F8-00E9C54BAB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3147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Freeform 49">
              <a:extLst>
                <a:ext uri="{FF2B5EF4-FFF2-40B4-BE49-F238E27FC236}">
                  <a16:creationId xmlns:a16="http://schemas.microsoft.com/office/drawing/2014/main" xmlns="" id="{E67EA7D6-BAF0-E749-AE45-8979B3AE88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7976" y="0"/>
              <a:ext cx="1130726" cy="565362"/>
            </a:xfrm>
            <a:custGeom>
              <a:avLst/>
              <a:gdLst>
                <a:gd name="connsiteX0" fmla="*/ 0 w 1130726"/>
                <a:gd name="connsiteY0" fmla="*/ 0 h 565362"/>
                <a:gd name="connsiteX1" fmla="*/ 25421 w 1130726"/>
                <a:gd name="connsiteY1" fmla="*/ 0 h 565362"/>
                <a:gd name="connsiteX2" fmla="*/ 36370 w 1130726"/>
                <a:gd name="connsiteY2" fmla="*/ 108609 h 565362"/>
                <a:gd name="connsiteX3" fmla="*/ 565364 w 1130726"/>
                <a:gd name="connsiteY3" fmla="*/ 539750 h 565362"/>
                <a:gd name="connsiteX4" fmla="*/ 1094357 w 1130726"/>
                <a:gd name="connsiteY4" fmla="*/ 108609 h 565362"/>
                <a:gd name="connsiteX5" fmla="*/ 1105306 w 1130726"/>
                <a:gd name="connsiteY5" fmla="*/ 0 h 565362"/>
                <a:gd name="connsiteX6" fmla="*/ 1130726 w 1130726"/>
                <a:gd name="connsiteY6" fmla="*/ 0 h 565362"/>
                <a:gd name="connsiteX7" fmla="*/ 565364 w 1130726"/>
                <a:gd name="connsiteY7" fmla="*/ 565362 h 565362"/>
                <a:gd name="connsiteX8" fmla="*/ 0 w 1130726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6" h="565362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6719" y="354660"/>
                    <a:pt x="304426" y="539750"/>
                    <a:pt x="565364" y="539750"/>
                  </a:cubicBezTo>
                  <a:cubicBezTo>
                    <a:pt x="826301" y="539750"/>
                    <a:pt x="1044008" y="354660"/>
                    <a:pt x="1094357" y="108609"/>
                  </a:cubicBezTo>
                  <a:lnTo>
                    <a:pt x="1105306" y="0"/>
                  </a:lnTo>
                  <a:lnTo>
                    <a:pt x="1130726" y="0"/>
                  </a:lnTo>
                  <a:cubicBezTo>
                    <a:pt x="1130726" y="312241"/>
                    <a:pt x="877604" y="565362"/>
                    <a:pt x="565364" y="565362"/>
                  </a:cubicBezTo>
                  <a:cubicBezTo>
                    <a:pt x="253123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Freeform 50">
              <a:extLst>
                <a:ext uri="{FF2B5EF4-FFF2-40B4-BE49-F238E27FC236}">
                  <a16:creationId xmlns:a16="http://schemas.microsoft.com/office/drawing/2014/main" xmlns="" id="{D20805D5-8675-4847-ACD6-15C16DC76D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3707" y="0"/>
              <a:ext cx="1130726" cy="565362"/>
            </a:xfrm>
            <a:custGeom>
              <a:avLst/>
              <a:gdLst>
                <a:gd name="connsiteX0" fmla="*/ 0 w 1130726"/>
                <a:gd name="connsiteY0" fmla="*/ 0 h 565362"/>
                <a:gd name="connsiteX1" fmla="*/ 25421 w 1130726"/>
                <a:gd name="connsiteY1" fmla="*/ 0 h 565362"/>
                <a:gd name="connsiteX2" fmla="*/ 36369 w 1130726"/>
                <a:gd name="connsiteY2" fmla="*/ 108609 h 565362"/>
                <a:gd name="connsiteX3" fmla="*/ 565363 w 1130726"/>
                <a:gd name="connsiteY3" fmla="*/ 539750 h 565362"/>
                <a:gd name="connsiteX4" fmla="*/ 1094357 w 1130726"/>
                <a:gd name="connsiteY4" fmla="*/ 108609 h 565362"/>
                <a:gd name="connsiteX5" fmla="*/ 1105306 w 1130726"/>
                <a:gd name="connsiteY5" fmla="*/ 0 h 565362"/>
                <a:gd name="connsiteX6" fmla="*/ 1130726 w 1130726"/>
                <a:gd name="connsiteY6" fmla="*/ 0 h 565362"/>
                <a:gd name="connsiteX7" fmla="*/ 565363 w 1130726"/>
                <a:gd name="connsiteY7" fmla="*/ 565362 h 565362"/>
                <a:gd name="connsiteX8" fmla="*/ 0 w 1130726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6" h="565362">
                  <a:moveTo>
                    <a:pt x="0" y="0"/>
                  </a:moveTo>
                  <a:lnTo>
                    <a:pt x="25421" y="0"/>
                  </a:lnTo>
                  <a:lnTo>
                    <a:pt x="36369" y="108609"/>
                  </a:lnTo>
                  <a:cubicBezTo>
                    <a:pt x="86719" y="354660"/>
                    <a:pt x="304426" y="539750"/>
                    <a:pt x="565363" y="539750"/>
                  </a:cubicBezTo>
                  <a:cubicBezTo>
                    <a:pt x="826300" y="539750"/>
                    <a:pt x="1044007" y="354660"/>
                    <a:pt x="1094357" y="108609"/>
                  </a:cubicBezTo>
                  <a:lnTo>
                    <a:pt x="1105306" y="0"/>
                  </a:lnTo>
                  <a:lnTo>
                    <a:pt x="1130726" y="0"/>
                  </a:lnTo>
                  <a:cubicBezTo>
                    <a:pt x="1130726" y="312241"/>
                    <a:pt x="877604" y="565362"/>
                    <a:pt x="565363" y="565362"/>
                  </a:cubicBezTo>
                  <a:cubicBezTo>
                    <a:pt x="253122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 51">
              <a:extLst>
                <a:ext uri="{FF2B5EF4-FFF2-40B4-BE49-F238E27FC236}">
                  <a16:creationId xmlns:a16="http://schemas.microsoft.com/office/drawing/2014/main" xmlns="" id="{3B802874-ED6B-2D4D-8336-74AB1EA9EC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6" y="0"/>
              <a:ext cx="535425" cy="562344"/>
            </a:xfrm>
            <a:custGeom>
              <a:avLst/>
              <a:gdLst>
                <a:gd name="connsiteX0" fmla="*/ 0 w 535425"/>
                <a:gd name="connsiteY0" fmla="*/ 0 h 562344"/>
                <a:gd name="connsiteX1" fmla="*/ 25421 w 535425"/>
                <a:gd name="connsiteY1" fmla="*/ 0 h 562344"/>
                <a:gd name="connsiteX2" fmla="*/ 36369 w 535425"/>
                <a:gd name="connsiteY2" fmla="*/ 108609 h 562344"/>
                <a:gd name="connsiteX3" fmla="*/ 469780 w 535425"/>
                <a:gd name="connsiteY3" fmla="*/ 531316 h 562344"/>
                <a:gd name="connsiteX4" fmla="*/ 535425 w 535425"/>
                <a:gd name="connsiteY4" fmla="*/ 537109 h 562344"/>
                <a:gd name="connsiteX5" fmla="*/ 535425 w 535425"/>
                <a:gd name="connsiteY5" fmla="*/ 562344 h 562344"/>
                <a:gd name="connsiteX6" fmla="*/ 451423 w 535425"/>
                <a:gd name="connsiteY6" fmla="*/ 553876 h 562344"/>
                <a:gd name="connsiteX7" fmla="*/ 0 w 535425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5" h="562344">
                  <a:moveTo>
                    <a:pt x="0" y="0"/>
                  </a:moveTo>
                  <a:lnTo>
                    <a:pt x="25421" y="0"/>
                  </a:lnTo>
                  <a:lnTo>
                    <a:pt x="36369" y="108609"/>
                  </a:lnTo>
                  <a:cubicBezTo>
                    <a:pt x="80425" y="323904"/>
                    <a:pt x="252614" y="492525"/>
                    <a:pt x="469780" y="531316"/>
                  </a:cubicBezTo>
                  <a:lnTo>
                    <a:pt x="535425" y="537109"/>
                  </a:lnTo>
                  <a:lnTo>
                    <a:pt x="535425" y="562344"/>
                  </a:lnTo>
                  <a:lnTo>
                    <a:pt x="451423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52">
              <a:extLst>
                <a:ext uri="{FF2B5EF4-FFF2-40B4-BE49-F238E27FC236}">
                  <a16:creationId xmlns:a16="http://schemas.microsoft.com/office/drawing/2014/main" xmlns="" id="{D15F4AF4-9B59-CA46-920E-73456C5A4C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807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53">
              <a:extLst>
                <a:ext uri="{FF2B5EF4-FFF2-40B4-BE49-F238E27FC236}">
                  <a16:creationId xmlns:a16="http://schemas.microsoft.com/office/drawing/2014/main" xmlns="" id="{11572EED-2C54-D948-A1DC-680DD79D0E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3707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54">
              <a:extLst>
                <a:ext uri="{FF2B5EF4-FFF2-40B4-BE49-F238E27FC236}">
                  <a16:creationId xmlns:a16="http://schemas.microsoft.com/office/drawing/2014/main" xmlns="" id="{D749F206-EF71-2B44-8F0B-E8DF4EAC5A0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6" y="809383"/>
              <a:ext cx="535425" cy="1124688"/>
            </a:xfrm>
            <a:custGeom>
              <a:avLst/>
              <a:gdLst>
                <a:gd name="connsiteX0" fmla="*/ 535425 w 535425"/>
                <a:gd name="connsiteY0" fmla="*/ 0 h 1124688"/>
                <a:gd name="connsiteX1" fmla="*/ 535425 w 535425"/>
                <a:gd name="connsiteY1" fmla="*/ 25186 h 1124688"/>
                <a:gd name="connsiteX2" fmla="*/ 456541 w 535425"/>
                <a:gd name="connsiteY2" fmla="*/ 33138 h 1124688"/>
                <a:gd name="connsiteX3" fmla="*/ 25399 w 535425"/>
                <a:gd name="connsiteY3" fmla="*/ 562131 h 1124688"/>
                <a:gd name="connsiteX4" fmla="*/ 456541 w 535425"/>
                <a:gd name="connsiteY4" fmla="*/ 1091124 h 1124688"/>
                <a:gd name="connsiteX5" fmla="*/ 535425 w 535425"/>
                <a:gd name="connsiteY5" fmla="*/ 1099076 h 1124688"/>
                <a:gd name="connsiteX6" fmla="*/ 535425 w 535425"/>
                <a:gd name="connsiteY6" fmla="*/ 1124688 h 1124688"/>
                <a:gd name="connsiteX7" fmla="*/ 451423 w 535425"/>
                <a:gd name="connsiteY7" fmla="*/ 1116220 h 1124688"/>
                <a:gd name="connsiteX8" fmla="*/ 0 w 535425"/>
                <a:gd name="connsiteY8" fmla="*/ 562344 h 1124688"/>
                <a:gd name="connsiteX9" fmla="*/ 451423 w 535425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5" h="1124688">
                  <a:moveTo>
                    <a:pt x="535425" y="0"/>
                  </a:moveTo>
                  <a:lnTo>
                    <a:pt x="535425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5" y="1099076"/>
                  </a:lnTo>
                  <a:lnTo>
                    <a:pt x="535425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55">
              <a:extLst>
                <a:ext uri="{FF2B5EF4-FFF2-40B4-BE49-F238E27FC236}">
                  <a16:creationId xmlns:a16="http://schemas.microsoft.com/office/drawing/2014/main" xmlns="" id="{87EEC91C-B6CD-D74C-9DE5-3C9B9F3042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7976" y="2178092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xmlns="" id="{AD44CA4C-ED5A-7544-8323-E623F94DAA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6" y="2181110"/>
              <a:ext cx="535425" cy="1124688"/>
            </a:xfrm>
            <a:custGeom>
              <a:avLst/>
              <a:gdLst>
                <a:gd name="connsiteX0" fmla="*/ 535425 w 535425"/>
                <a:gd name="connsiteY0" fmla="*/ 0 h 1124688"/>
                <a:gd name="connsiteX1" fmla="*/ 535425 w 535425"/>
                <a:gd name="connsiteY1" fmla="*/ 25186 h 1124688"/>
                <a:gd name="connsiteX2" fmla="*/ 456541 w 535425"/>
                <a:gd name="connsiteY2" fmla="*/ 33139 h 1124688"/>
                <a:gd name="connsiteX3" fmla="*/ 25399 w 535425"/>
                <a:gd name="connsiteY3" fmla="*/ 562131 h 1124688"/>
                <a:gd name="connsiteX4" fmla="*/ 456541 w 535425"/>
                <a:gd name="connsiteY4" fmla="*/ 1091124 h 1124688"/>
                <a:gd name="connsiteX5" fmla="*/ 535425 w 535425"/>
                <a:gd name="connsiteY5" fmla="*/ 1099076 h 1124688"/>
                <a:gd name="connsiteX6" fmla="*/ 535425 w 535425"/>
                <a:gd name="connsiteY6" fmla="*/ 1124688 h 1124688"/>
                <a:gd name="connsiteX7" fmla="*/ 451423 w 535425"/>
                <a:gd name="connsiteY7" fmla="*/ 1116220 h 1124688"/>
                <a:gd name="connsiteX8" fmla="*/ 0 w 535425"/>
                <a:gd name="connsiteY8" fmla="*/ 562344 h 1124688"/>
                <a:gd name="connsiteX9" fmla="*/ 451423 w 535425"/>
                <a:gd name="connsiteY9" fmla="*/ 8469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5" h="1124688">
                  <a:moveTo>
                    <a:pt x="535425" y="0"/>
                  </a:moveTo>
                  <a:lnTo>
                    <a:pt x="535425" y="25186"/>
                  </a:lnTo>
                  <a:lnTo>
                    <a:pt x="456541" y="33139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5" y="1099076"/>
                  </a:lnTo>
                  <a:lnTo>
                    <a:pt x="535425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57">
              <a:extLst>
                <a:ext uri="{FF2B5EF4-FFF2-40B4-BE49-F238E27FC236}">
                  <a16:creationId xmlns:a16="http://schemas.microsoft.com/office/drawing/2014/main" xmlns="" id="{ABC194E6-E855-7F4A-805B-25EC12AB0A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3145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58">
              <a:extLst>
                <a:ext uri="{FF2B5EF4-FFF2-40B4-BE49-F238E27FC236}">
                  <a16:creationId xmlns:a16="http://schemas.microsoft.com/office/drawing/2014/main" xmlns="" id="{D209722E-AECA-1049-BDC9-0B51AA5A22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7976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59">
              <a:extLst>
                <a:ext uri="{FF2B5EF4-FFF2-40B4-BE49-F238E27FC236}">
                  <a16:creationId xmlns:a16="http://schemas.microsoft.com/office/drawing/2014/main" xmlns="" id="{A2380CC4-123C-7A44-B83C-72C47DA2BE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3707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60">
              <a:extLst>
                <a:ext uri="{FF2B5EF4-FFF2-40B4-BE49-F238E27FC236}">
                  <a16:creationId xmlns:a16="http://schemas.microsoft.com/office/drawing/2014/main" xmlns="" id="{D1370748-8047-C249-8646-BFD3709273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6" y="3552837"/>
              <a:ext cx="535425" cy="1124688"/>
            </a:xfrm>
            <a:custGeom>
              <a:avLst/>
              <a:gdLst>
                <a:gd name="connsiteX0" fmla="*/ 535425 w 535425"/>
                <a:gd name="connsiteY0" fmla="*/ 0 h 1124688"/>
                <a:gd name="connsiteX1" fmla="*/ 535425 w 535425"/>
                <a:gd name="connsiteY1" fmla="*/ 25186 h 1124688"/>
                <a:gd name="connsiteX2" fmla="*/ 456541 w 535425"/>
                <a:gd name="connsiteY2" fmla="*/ 33138 h 1124688"/>
                <a:gd name="connsiteX3" fmla="*/ 25399 w 535425"/>
                <a:gd name="connsiteY3" fmla="*/ 562131 h 1124688"/>
                <a:gd name="connsiteX4" fmla="*/ 456541 w 535425"/>
                <a:gd name="connsiteY4" fmla="*/ 1091124 h 1124688"/>
                <a:gd name="connsiteX5" fmla="*/ 535425 w 535425"/>
                <a:gd name="connsiteY5" fmla="*/ 1099076 h 1124688"/>
                <a:gd name="connsiteX6" fmla="*/ 535425 w 535425"/>
                <a:gd name="connsiteY6" fmla="*/ 1124688 h 1124688"/>
                <a:gd name="connsiteX7" fmla="*/ 451423 w 535425"/>
                <a:gd name="connsiteY7" fmla="*/ 1116220 h 1124688"/>
                <a:gd name="connsiteX8" fmla="*/ 0 w 535425"/>
                <a:gd name="connsiteY8" fmla="*/ 562344 h 1124688"/>
                <a:gd name="connsiteX9" fmla="*/ 451423 w 535425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5" h="1124688">
                  <a:moveTo>
                    <a:pt x="535425" y="0"/>
                  </a:moveTo>
                  <a:lnTo>
                    <a:pt x="535425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5" y="1099076"/>
                  </a:lnTo>
                  <a:lnTo>
                    <a:pt x="535425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1">
              <a:extLst>
                <a:ext uri="{FF2B5EF4-FFF2-40B4-BE49-F238E27FC236}">
                  <a16:creationId xmlns:a16="http://schemas.microsoft.com/office/drawing/2014/main" xmlns="" id="{2BC8BE82-732A-EB48-8DC0-D671980E26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32807" y="4921546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62">
              <a:extLst>
                <a:ext uri="{FF2B5EF4-FFF2-40B4-BE49-F238E27FC236}">
                  <a16:creationId xmlns:a16="http://schemas.microsoft.com/office/drawing/2014/main" xmlns="" id="{2E93D106-2906-D840-B04D-BB4DA10EEF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8040" y="6293274"/>
              <a:ext cx="1130598" cy="564727"/>
            </a:xfrm>
            <a:custGeom>
              <a:avLst/>
              <a:gdLst>
                <a:gd name="connsiteX0" fmla="*/ 565300 w 1130598"/>
                <a:gd name="connsiteY0" fmla="*/ 0 h 564727"/>
                <a:gd name="connsiteX1" fmla="*/ 1119176 w 1130598"/>
                <a:gd name="connsiteY1" fmla="*/ 451422 h 564727"/>
                <a:gd name="connsiteX2" fmla="*/ 1130598 w 1130598"/>
                <a:gd name="connsiteY2" fmla="*/ 564727 h 564727"/>
                <a:gd name="connsiteX3" fmla="*/ 1105221 w 1130598"/>
                <a:gd name="connsiteY3" fmla="*/ 564727 h 564727"/>
                <a:gd name="connsiteX4" fmla="*/ 1094293 w 1130598"/>
                <a:gd name="connsiteY4" fmla="*/ 456328 h 564727"/>
                <a:gd name="connsiteX5" fmla="*/ 565300 w 1130598"/>
                <a:gd name="connsiteY5" fmla="*/ 25186 h 564727"/>
                <a:gd name="connsiteX6" fmla="*/ 36306 w 1130598"/>
                <a:gd name="connsiteY6" fmla="*/ 456328 h 564727"/>
                <a:gd name="connsiteX7" fmla="*/ 25378 w 1130598"/>
                <a:gd name="connsiteY7" fmla="*/ 564727 h 564727"/>
                <a:gd name="connsiteX8" fmla="*/ 0 w 1130598"/>
                <a:gd name="connsiteY8" fmla="*/ 564727 h 564727"/>
                <a:gd name="connsiteX9" fmla="*/ 11423 w 1130598"/>
                <a:gd name="connsiteY9" fmla="*/ 451422 h 564727"/>
                <a:gd name="connsiteX10" fmla="*/ 565300 w 1130598"/>
                <a:gd name="connsiteY10" fmla="*/ 0 h 56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598" h="564727">
                  <a:moveTo>
                    <a:pt x="565300" y="0"/>
                  </a:moveTo>
                  <a:cubicBezTo>
                    <a:pt x="838510" y="0"/>
                    <a:pt x="1066458" y="193796"/>
                    <a:pt x="1119176" y="451422"/>
                  </a:cubicBezTo>
                  <a:lnTo>
                    <a:pt x="1130598" y="564727"/>
                  </a:lnTo>
                  <a:lnTo>
                    <a:pt x="1105221" y="564727"/>
                  </a:lnTo>
                  <a:lnTo>
                    <a:pt x="1094293" y="456328"/>
                  </a:lnTo>
                  <a:cubicBezTo>
                    <a:pt x="1043944" y="210276"/>
                    <a:pt x="826237" y="25186"/>
                    <a:pt x="565300" y="25186"/>
                  </a:cubicBezTo>
                  <a:cubicBezTo>
                    <a:pt x="304362" y="25186"/>
                    <a:pt x="86655" y="210276"/>
                    <a:pt x="36306" y="456328"/>
                  </a:cubicBezTo>
                  <a:lnTo>
                    <a:pt x="25378" y="564727"/>
                  </a:lnTo>
                  <a:lnTo>
                    <a:pt x="0" y="564727"/>
                  </a:lnTo>
                  <a:lnTo>
                    <a:pt x="11423" y="451422"/>
                  </a:lnTo>
                  <a:cubicBezTo>
                    <a:pt x="64141" y="193796"/>
                    <a:pt x="292089" y="0"/>
                    <a:pt x="5653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63">
              <a:extLst>
                <a:ext uri="{FF2B5EF4-FFF2-40B4-BE49-F238E27FC236}">
                  <a16:creationId xmlns:a16="http://schemas.microsoft.com/office/drawing/2014/main" xmlns="" id="{19132191-F01A-8B42-8423-A583B760BA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3771" y="6293274"/>
              <a:ext cx="1130598" cy="564727"/>
            </a:xfrm>
            <a:custGeom>
              <a:avLst/>
              <a:gdLst>
                <a:gd name="connsiteX0" fmla="*/ 565299 w 1130598"/>
                <a:gd name="connsiteY0" fmla="*/ 0 h 564727"/>
                <a:gd name="connsiteX1" fmla="*/ 1119176 w 1130598"/>
                <a:gd name="connsiteY1" fmla="*/ 451422 h 564727"/>
                <a:gd name="connsiteX2" fmla="*/ 1130598 w 1130598"/>
                <a:gd name="connsiteY2" fmla="*/ 564727 h 564727"/>
                <a:gd name="connsiteX3" fmla="*/ 1105221 w 1130598"/>
                <a:gd name="connsiteY3" fmla="*/ 564727 h 564727"/>
                <a:gd name="connsiteX4" fmla="*/ 1094293 w 1130598"/>
                <a:gd name="connsiteY4" fmla="*/ 456328 h 564727"/>
                <a:gd name="connsiteX5" fmla="*/ 565299 w 1130598"/>
                <a:gd name="connsiteY5" fmla="*/ 25186 h 564727"/>
                <a:gd name="connsiteX6" fmla="*/ 36305 w 1130598"/>
                <a:gd name="connsiteY6" fmla="*/ 456328 h 564727"/>
                <a:gd name="connsiteX7" fmla="*/ 25378 w 1130598"/>
                <a:gd name="connsiteY7" fmla="*/ 564727 h 564727"/>
                <a:gd name="connsiteX8" fmla="*/ 0 w 1130598"/>
                <a:gd name="connsiteY8" fmla="*/ 564727 h 564727"/>
                <a:gd name="connsiteX9" fmla="*/ 11422 w 1130598"/>
                <a:gd name="connsiteY9" fmla="*/ 451422 h 564727"/>
                <a:gd name="connsiteX10" fmla="*/ 565299 w 1130598"/>
                <a:gd name="connsiteY10" fmla="*/ 0 h 56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598" h="564727">
                  <a:moveTo>
                    <a:pt x="565299" y="0"/>
                  </a:moveTo>
                  <a:cubicBezTo>
                    <a:pt x="838510" y="0"/>
                    <a:pt x="1066458" y="193796"/>
                    <a:pt x="1119176" y="451422"/>
                  </a:cubicBezTo>
                  <a:lnTo>
                    <a:pt x="1130598" y="564727"/>
                  </a:lnTo>
                  <a:lnTo>
                    <a:pt x="1105221" y="564727"/>
                  </a:lnTo>
                  <a:lnTo>
                    <a:pt x="1094293" y="456328"/>
                  </a:lnTo>
                  <a:cubicBezTo>
                    <a:pt x="1043943" y="210276"/>
                    <a:pt x="826236" y="25186"/>
                    <a:pt x="565299" y="25186"/>
                  </a:cubicBezTo>
                  <a:cubicBezTo>
                    <a:pt x="304362" y="25186"/>
                    <a:pt x="86655" y="210276"/>
                    <a:pt x="36305" y="456328"/>
                  </a:cubicBezTo>
                  <a:lnTo>
                    <a:pt x="25378" y="564727"/>
                  </a:lnTo>
                  <a:lnTo>
                    <a:pt x="0" y="564727"/>
                  </a:lnTo>
                  <a:lnTo>
                    <a:pt x="11422" y="451422"/>
                  </a:lnTo>
                  <a:cubicBezTo>
                    <a:pt x="64140" y="193796"/>
                    <a:pt x="292088" y="0"/>
                    <a:pt x="565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4">
              <a:extLst>
                <a:ext uri="{FF2B5EF4-FFF2-40B4-BE49-F238E27FC236}">
                  <a16:creationId xmlns:a16="http://schemas.microsoft.com/office/drawing/2014/main" xmlns="" id="{9310877A-9146-3E46-B915-B34AF09A16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640" y="6295916"/>
              <a:ext cx="535361" cy="562084"/>
            </a:xfrm>
            <a:custGeom>
              <a:avLst/>
              <a:gdLst>
                <a:gd name="connsiteX0" fmla="*/ 535361 w 535361"/>
                <a:gd name="connsiteY0" fmla="*/ 0 h 562084"/>
                <a:gd name="connsiteX1" fmla="*/ 535361 w 535361"/>
                <a:gd name="connsiteY1" fmla="*/ 25186 h 562084"/>
                <a:gd name="connsiteX2" fmla="*/ 469716 w 535361"/>
                <a:gd name="connsiteY2" fmla="*/ 30978 h 562084"/>
                <a:gd name="connsiteX3" fmla="*/ 36305 w 535361"/>
                <a:gd name="connsiteY3" fmla="*/ 453686 h 562084"/>
                <a:gd name="connsiteX4" fmla="*/ 25378 w 535361"/>
                <a:gd name="connsiteY4" fmla="*/ 562084 h 562084"/>
                <a:gd name="connsiteX5" fmla="*/ 0 w 535361"/>
                <a:gd name="connsiteY5" fmla="*/ 562084 h 562084"/>
                <a:gd name="connsiteX6" fmla="*/ 11422 w 535361"/>
                <a:gd name="connsiteY6" fmla="*/ 448780 h 562084"/>
                <a:gd name="connsiteX7" fmla="*/ 465220 w 535361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61" h="562084">
                  <a:moveTo>
                    <a:pt x="535361" y="0"/>
                  </a:moveTo>
                  <a:lnTo>
                    <a:pt x="535361" y="25186"/>
                  </a:lnTo>
                  <a:lnTo>
                    <a:pt x="469716" y="30978"/>
                  </a:lnTo>
                  <a:cubicBezTo>
                    <a:pt x="252550" y="69769"/>
                    <a:pt x="80361" y="238391"/>
                    <a:pt x="36305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2" y="448780"/>
                  </a:lnTo>
                  <a:cubicBezTo>
                    <a:pt x="57550" y="223357"/>
                    <a:pt x="237839" y="46805"/>
                    <a:pt x="465220" y="6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93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702978B-3855-43FF-AA5A-108DBF72B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Działalność ratownicza w 2026r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2E0A539-0614-424D-AF73-8924BE7D0138}"/>
              </a:ext>
            </a:extLst>
          </p:cNvPr>
          <p:cNvSpPr txBox="1"/>
          <p:nvPr/>
        </p:nvSpPr>
        <p:spPr>
          <a:xfrm>
            <a:off x="972152" y="2666198"/>
            <a:ext cx="91921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Od początku roku jednostka OSP Kobyłka była dysponowana 94 razy z:</a:t>
            </a:r>
          </a:p>
          <a:p>
            <a:endParaRPr lang="pl-PL" dirty="0"/>
          </a:p>
          <a:p>
            <a:r>
              <a:rPr lang="pl-PL" dirty="0"/>
              <a:t>Pożar: 33</a:t>
            </a:r>
          </a:p>
          <a:p>
            <a:r>
              <a:rPr lang="pl-PL" dirty="0"/>
              <a:t>Miejscowe zagrożenie: 45</a:t>
            </a:r>
          </a:p>
          <a:p>
            <a:r>
              <a:rPr lang="pl-PL" dirty="0"/>
              <a:t>Przekazanie Na Zabezpieczenie Rejonu Operacyjnego JRG Wołomin: 8</a:t>
            </a:r>
          </a:p>
          <a:p>
            <a:r>
              <a:rPr lang="pl-PL" dirty="0"/>
              <a:t>Alarm fałszywy: 6</a:t>
            </a:r>
          </a:p>
          <a:p>
            <a:r>
              <a:rPr lang="pl-PL" dirty="0"/>
              <a:t>Ćwiczenia: 1</a:t>
            </a:r>
          </a:p>
          <a:p>
            <a:r>
              <a:rPr lang="pl-PL" dirty="0"/>
              <a:t>Szkolenie: 1</a:t>
            </a:r>
          </a:p>
          <a:p>
            <a:endParaRPr lang="pl-PL" dirty="0"/>
          </a:p>
          <a:p>
            <a:r>
              <a:rPr lang="pl-PL" dirty="0"/>
              <a:t>Ilość zdarzeń na terenie Miasta Kobyłka: 78</a:t>
            </a:r>
          </a:p>
          <a:p>
            <a:r>
              <a:rPr lang="pl-PL" dirty="0"/>
              <a:t>Ilość wyjazdów poza teren Miasta Kobyłka: 16</a:t>
            </a:r>
          </a:p>
        </p:txBody>
      </p:sp>
    </p:spTree>
    <p:extLst>
      <p:ext uri="{BB962C8B-B14F-4D97-AF65-F5344CB8AC3E}">
        <p14:creationId xmlns:p14="http://schemas.microsoft.com/office/powerpoint/2010/main" val="14572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niebo, pojazd, Pojazd lądowy&#10;&#10;Opis wygenerowany automatycznie">
            <a:extLst>
              <a:ext uri="{FF2B5EF4-FFF2-40B4-BE49-F238E27FC236}">
                <a16:creationId xmlns:a16="http://schemas.microsoft.com/office/drawing/2014/main" xmlns="" id="{C14F390A-BE6C-864C-26D5-EB9AB605D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a wolnym powietrzu, niebo, drzewo, trawa&#10;&#10;Opis wygenerowany automatycznie">
            <a:extLst>
              <a:ext uri="{FF2B5EF4-FFF2-40B4-BE49-F238E27FC236}">
                <a16:creationId xmlns:a16="http://schemas.microsoft.com/office/drawing/2014/main" xmlns="" id="{CC78E86D-F31F-EE78-1AAE-65468138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341" r="30461"/>
          <a:stretch>
            <a:fillRect/>
          </a:stretch>
        </p:blipFill>
        <p:spPr>
          <a:xfrm rot="5400000">
            <a:off x="2668524" y="-2665477"/>
            <a:ext cx="6858000" cy="121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11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obuwie, sport, ubrania&#10;&#10;Opis wygenerowany automatycznie">
            <a:extLst>
              <a:ext uri="{FF2B5EF4-FFF2-40B4-BE49-F238E27FC236}">
                <a16:creationId xmlns:a16="http://schemas.microsoft.com/office/drawing/2014/main" xmlns="" id="{C845CAE6-BA54-9FBD-31F0-F0086B7674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80" r="-1" b="4412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04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Belka, budynek, schody, drewno&#10;&#10;Opis wygenerowany automatycznie">
            <a:extLst>
              <a:ext uri="{FF2B5EF4-FFF2-40B4-BE49-F238E27FC236}">
                <a16:creationId xmlns:a16="http://schemas.microsoft.com/office/drawing/2014/main" xmlns="" id="{39059F3B-29DA-525C-1FFA-7D22FCA6A4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23" r="34079"/>
          <a:stretch>
            <a:fillRect/>
          </a:stretch>
        </p:blipFill>
        <p:spPr>
          <a:xfrm rot="5400000">
            <a:off x="2668524" y="-2665477"/>
            <a:ext cx="6858000" cy="121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08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a wolnym powietrzu, niebo, chmura, drzewo&#10;&#10;Opis wygenerowany automatycznie">
            <a:extLst>
              <a:ext uri="{FF2B5EF4-FFF2-40B4-BE49-F238E27FC236}">
                <a16:creationId xmlns:a16="http://schemas.microsoft.com/office/drawing/2014/main" xmlns="" id="{CA57BBFA-8189-25C9-3AFD-A876376CAF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029" r="-1" b="2952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896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a wolnym powietrzu, niebo, pojazd, Pojazd lądowy&#10;&#10;Opis wygenerowany automatycznie">
            <a:extLst>
              <a:ext uri="{FF2B5EF4-FFF2-40B4-BE49-F238E27FC236}">
                <a16:creationId xmlns:a16="http://schemas.microsoft.com/office/drawing/2014/main" xmlns="" id="{0A82407A-DEFE-B00B-DCC4-59D772EEF6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171" r="-1" b="6059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90A89C-8B58-F148-BC8C-1BA48465F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xmlns="" id="{99253EB5-5E1F-484A-9EE5-098D7A2ABF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xmlns="" id="{83FEB9F4-DCF8-F84F-95D9-0E0BD6B50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xmlns="" id="{401DECEB-54FB-F040-9A51-15B5FE303D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xmlns="" id="{CEEDEEAE-A238-324B-8087-BF53606383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xmlns="" id="{48CA7B9A-E118-8047-9A03-79EB2727B8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xmlns="" id="{BE5F9961-A666-9D4F-9314-3BDFC1A9AC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A7F30E2D-EB94-BB4E-8CE0-AA189780B2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0053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iebo, misiek, zabawka, ubrania&#10;&#10;Opis wygenerowany automatycznie">
            <a:extLst>
              <a:ext uri="{FF2B5EF4-FFF2-40B4-BE49-F238E27FC236}">
                <a16:creationId xmlns:a16="http://schemas.microsoft.com/office/drawing/2014/main" xmlns="" id="{2ACA7577-81CD-8E2D-F73D-2DD1CB7BED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456" r="-1" b="1252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90A89C-8B58-F148-BC8C-1BA48465F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xmlns="" id="{99253EB5-5E1F-484A-9EE5-098D7A2ABF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xmlns="" id="{83FEB9F4-DCF8-F84F-95D9-0E0BD6B50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xmlns="" id="{401DECEB-54FB-F040-9A51-15B5FE303D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xmlns="" id="{CEEDEEAE-A238-324B-8087-BF53606383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xmlns="" id="{48CA7B9A-E118-8047-9A03-79EB2727B8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xmlns="" id="{BE5F9961-A666-9D4F-9314-3BDFC1A9AC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A7F30E2D-EB94-BB4E-8CE0-AA189780B2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5735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kno, ubrania, osoba, budynek&#10;&#10;Opis wygenerowany automatycznie">
            <a:extLst>
              <a:ext uri="{FF2B5EF4-FFF2-40B4-BE49-F238E27FC236}">
                <a16:creationId xmlns:a16="http://schemas.microsoft.com/office/drawing/2014/main" xmlns="" id="{D189D848-42C5-287D-CE6C-271B18E623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25" r="-1" b="19155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B90A89C-8B58-F148-BC8C-1BA48465FA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xmlns="" id="{99253EB5-5E1F-484A-9EE5-098D7A2ABF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xmlns="" id="{83FEB9F4-DCF8-F84F-95D9-0E0BD6B50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xmlns="" id="{401DECEB-54FB-F040-9A51-15B5FE303D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xmlns="" id="{CEEDEEAE-A238-324B-8087-BF53606383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xmlns="" id="{48CA7B9A-E118-8047-9A03-79EB2727B8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xmlns="" id="{BE5F9961-A666-9D4F-9314-3BDFC1A9AC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xmlns="" id="{A7F30E2D-EB94-BB4E-8CE0-AA189780B20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46353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B46B8FB-F6A2-5F47-A6CD-A7E17E692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19BDE93-3EC2-4E4D-BC0B-417378F49E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xmlns="" id="{FE21F82F-1EE5-8240-97F8-387DF0253F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xmlns="" id="{AE1903E3-6B5F-6B4C-9A1F-62628A050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F7C55863-3B37-0743-B001-1A970033FB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932B4C24-3A58-924C-B79A-D961EF7C2C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1EF52E0-D2CF-544F-93A6-4D7B45A048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63">
              <a:extLst>
                <a:ext uri="{FF2B5EF4-FFF2-40B4-BE49-F238E27FC236}">
                  <a16:creationId xmlns:a16="http://schemas.microsoft.com/office/drawing/2014/main" xmlns="" id="{6966CFE5-1C8C-2E4F-9B2D-A8438F5A53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64">
              <a:extLst>
                <a:ext uri="{FF2B5EF4-FFF2-40B4-BE49-F238E27FC236}">
                  <a16:creationId xmlns:a16="http://schemas.microsoft.com/office/drawing/2014/main" xmlns="" id="{9FD29EF3-A5B2-554A-A307-6BE1BCE8A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AC1ECAD8-0CF2-934D-AA1E-C108208CD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DB14DED1-3A58-8C4D-902E-2A9F34043F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65D65157-5719-0341-A807-A8956595FB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F23F74-B777-2A4C-8EF9-E798880D59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70">
              <a:extLst>
                <a:ext uri="{FF2B5EF4-FFF2-40B4-BE49-F238E27FC236}">
                  <a16:creationId xmlns:a16="http://schemas.microsoft.com/office/drawing/2014/main" xmlns="" id="{E3B9A050-0AE1-1D4B-A2AC-6EEF64B106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71">
              <a:extLst>
                <a:ext uri="{FF2B5EF4-FFF2-40B4-BE49-F238E27FC236}">
                  <a16:creationId xmlns:a16="http://schemas.microsoft.com/office/drawing/2014/main" xmlns="" id="{C424FE38-F803-8D47-BF56-1B18EC2B1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E37187F2-9212-0641-97D0-1ACD50B748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C760C651-2AC4-564E-BEAA-AB7FAFE7F7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8B0A1B8-5BA3-3548-9511-B4904D0526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75">
              <a:extLst>
                <a:ext uri="{FF2B5EF4-FFF2-40B4-BE49-F238E27FC236}">
                  <a16:creationId xmlns:a16="http://schemas.microsoft.com/office/drawing/2014/main" xmlns="" id="{424CD779-EE9A-214D-9488-767327E373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76">
              <a:extLst>
                <a:ext uri="{FF2B5EF4-FFF2-40B4-BE49-F238E27FC236}">
                  <a16:creationId xmlns:a16="http://schemas.microsoft.com/office/drawing/2014/main" xmlns="" id="{630D08C6-9EFB-8540-875F-2A55DED2AA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77">
              <a:extLst>
                <a:ext uri="{FF2B5EF4-FFF2-40B4-BE49-F238E27FC236}">
                  <a16:creationId xmlns:a16="http://schemas.microsoft.com/office/drawing/2014/main" xmlns="" id="{D7E8DA86-1294-4641-9C52-6E15315064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8">
              <a:extLst>
                <a:ext uri="{FF2B5EF4-FFF2-40B4-BE49-F238E27FC236}">
                  <a16:creationId xmlns:a16="http://schemas.microsoft.com/office/drawing/2014/main" xmlns="" id="{011063C9-2A43-3348-A018-F27FACAA77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9">
              <a:extLst>
                <a:ext uri="{FF2B5EF4-FFF2-40B4-BE49-F238E27FC236}">
                  <a16:creationId xmlns:a16="http://schemas.microsoft.com/office/drawing/2014/main" xmlns="" id="{EE85C7DE-D965-244F-BD95-3A05FF4AAC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80">
              <a:extLst>
                <a:ext uri="{FF2B5EF4-FFF2-40B4-BE49-F238E27FC236}">
                  <a16:creationId xmlns:a16="http://schemas.microsoft.com/office/drawing/2014/main" xmlns="" id="{315A1389-149A-3342-A863-637D42FDB2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81">
              <a:extLst>
                <a:ext uri="{FF2B5EF4-FFF2-40B4-BE49-F238E27FC236}">
                  <a16:creationId xmlns:a16="http://schemas.microsoft.com/office/drawing/2014/main" xmlns="" id="{B149CC6F-B6C6-BE46-B451-1BF7D47A8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33A3282-0389-C547-8CA6-7F3E7F27B3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xmlns="" id="{4EFE82FE-7465-AE46-88DF-34D347E83B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CFFF971-DAC9-F44B-9F22-4B030B6B61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AA637262-7483-9F43-A425-2A50FAE310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xmlns="" id="{2E3E7145-2B02-8142-A82F-FFCA717D61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xmlns="" id="{33EA453D-E925-4C4C-A1E9-D54E82602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3">
              <a:extLst>
                <a:ext uri="{FF2B5EF4-FFF2-40B4-BE49-F238E27FC236}">
                  <a16:creationId xmlns:a16="http://schemas.microsoft.com/office/drawing/2014/main" xmlns="" id="{CBA4AF6C-8831-A34A-91A3-CC6ED3566B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44">
              <a:extLst>
                <a:ext uri="{FF2B5EF4-FFF2-40B4-BE49-F238E27FC236}">
                  <a16:creationId xmlns:a16="http://schemas.microsoft.com/office/drawing/2014/main" xmlns="" id="{8B12A352-6C2B-B94E-82E0-45D881BB7C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F1B96028-BC88-E342-92F9-207761463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122C4A7E-15EB-0FA0-80AE-2B9B4CAAC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53230"/>
              </p:ext>
            </p:extLst>
          </p:nvPr>
        </p:nvGraphicFramePr>
        <p:xfrm>
          <a:off x="651489" y="1127914"/>
          <a:ext cx="10885623" cy="2815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8166">
                  <a:extLst>
                    <a:ext uri="{9D8B030D-6E8A-4147-A177-3AD203B41FA5}">
                      <a16:colId xmlns:a16="http://schemas.microsoft.com/office/drawing/2014/main" xmlns="" val="2846070099"/>
                    </a:ext>
                  </a:extLst>
                </a:gridCol>
                <a:gridCol w="2355675">
                  <a:extLst>
                    <a:ext uri="{9D8B030D-6E8A-4147-A177-3AD203B41FA5}">
                      <a16:colId xmlns:a16="http://schemas.microsoft.com/office/drawing/2014/main" xmlns="" val="2859355791"/>
                    </a:ext>
                  </a:extLst>
                </a:gridCol>
                <a:gridCol w="2225891">
                  <a:extLst>
                    <a:ext uri="{9D8B030D-6E8A-4147-A177-3AD203B41FA5}">
                      <a16:colId xmlns:a16="http://schemas.microsoft.com/office/drawing/2014/main" xmlns="" val="1611609331"/>
                    </a:ext>
                  </a:extLst>
                </a:gridCol>
                <a:gridCol w="2225891">
                  <a:extLst>
                    <a:ext uri="{9D8B030D-6E8A-4147-A177-3AD203B41FA5}">
                      <a16:colId xmlns:a16="http://schemas.microsoft.com/office/drawing/2014/main" xmlns="" val="755150101"/>
                    </a:ext>
                  </a:extLst>
                </a:gridCol>
              </a:tblGrid>
              <a:tr h="642371">
                <a:tc>
                  <a:txBody>
                    <a:bodyPr/>
                    <a:lstStyle/>
                    <a:p>
                      <a:pPr algn="ctr"/>
                      <a:r>
                        <a:rPr lang="pl-PL" sz="1900">
                          <a:effectLst/>
                        </a:rPr>
                        <a:t>Członkowie OSP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900">
                          <a:effectLst/>
                        </a:rPr>
                        <a:t>Stan w dniu walnego zebrania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900">
                          <a:effectLst/>
                        </a:rPr>
                        <a:t>Przybyło w roku sprawozdawczym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900">
                          <a:effectLst/>
                        </a:rPr>
                        <a:t>Ubyło w roku sprawozdawczym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 anchor="ctr"/>
                </a:tc>
                <a:extLst>
                  <a:ext uri="{0D108BD9-81ED-4DB2-BD59-A6C34878D82A}">
                    <a16:rowId xmlns:a16="http://schemas.microsoft.com/office/drawing/2014/main" xmlns="" val="3435196502"/>
                  </a:ext>
                </a:extLst>
              </a:tr>
              <a:tr h="350384"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Zwyczajni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52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3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4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extLst>
                  <a:ext uri="{0D108BD9-81ED-4DB2-BD59-A6C34878D82A}">
                    <a16:rowId xmlns:a16="http://schemas.microsoft.com/office/drawing/2014/main" xmlns="" val="1237259311"/>
                  </a:ext>
                </a:extLst>
              </a:tr>
              <a:tr h="350384"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Honorowi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2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0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0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extLst>
                  <a:ext uri="{0D108BD9-81ED-4DB2-BD59-A6C34878D82A}">
                    <a16:rowId xmlns:a16="http://schemas.microsoft.com/office/drawing/2014/main" xmlns="" val="3731544525"/>
                  </a:ext>
                </a:extLst>
              </a:tr>
              <a:tr h="350384"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Wspierający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4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0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0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extLst>
                  <a:ext uri="{0D108BD9-81ED-4DB2-BD59-A6C34878D82A}">
                    <a16:rowId xmlns:a16="http://schemas.microsoft.com/office/drawing/2014/main" xmlns="" val="31412437"/>
                  </a:ext>
                </a:extLst>
              </a:tr>
              <a:tr h="350384">
                <a:tc>
                  <a:txBody>
                    <a:bodyPr/>
                    <a:lstStyle/>
                    <a:p>
                      <a:pPr marL="1371600" lvl="3" indent="0" algn="r">
                        <a:buFontTx/>
                        <a:buNone/>
                        <a:tabLst>
                          <a:tab pos="548640" algn="l"/>
                        </a:tabLst>
                      </a:pPr>
                      <a:r>
                        <a:rPr lang="pl-PL" sz="1600" dirty="0">
                          <a:effectLst/>
                        </a:rPr>
                        <a:t>razem </a:t>
                      </a:r>
                      <a:endParaRPr lang="pl-PL" sz="16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58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2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4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extLst>
                  <a:ext uri="{0D108BD9-81ED-4DB2-BD59-A6C34878D82A}">
                    <a16:rowId xmlns:a16="http://schemas.microsoft.com/office/drawing/2014/main" xmlns="" val="3635791070"/>
                  </a:ext>
                </a:extLst>
              </a:tr>
              <a:tr h="545042">
                <a:tc>
                  <a:txBody>
                    <a:bodyPr/>
                    <a:lstStyle/>
                    <a:p>
                      <a:pPr marL="1828800" lvl="4" indent="0" algn="r">
                        <a:buFont typeface="Arial" panose="020B0604020202020204" pitchFamily="34" charset="0"/>
                        <a:buNone/>
                        <a:tabLst>
                          <a:tab pos="640080" algn="l"/>
                        </a:tabLst>
                      </a:pPr>
                      <a:r>
                        <a:rPr lang="pl-PL" sz="1600" dirty="0">
                          <a:effectLst/>
                        </a:rPr>
                        <a:t>w tym kobiety</a:t>
                      </a:r>
                      <a:endParaRPr lang="pl-PL" sz="1600" b="1" i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11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>
                          <a:effectLst/>
                        </a:rPr>
                        <a:t>1</a:t>
                      </a:r>
                      <a:endParaRPr lang="pl-PL" sz="1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tc>
                  <a:txBody>
                    <a:bodyPr/>
                    <a:lstStyle/>
                    <a:p>
                      <a:r>
                        <a:rPr lang="pl-PL" sz="1900" dirty="0">
                          <a:effectLst/>
                        </a:rPr>
                        <a:t>0</a:t>
                      </a:r>
                      <a:endParaRPr lang="pl-PL" sz="1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0969" marR="70969" marT="0" marB="0"/>
                </a:tc>
                <a:extLst>
                  <a:ext uri="{0D108BD9-81ED-4DB2-BD59-A6C34878D82A}">
                    <a16:rowId xmlns:a16="http://schemas.microsoft.com/office/drawing/2014/main" xmlns="" val="3638633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36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96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niebo, ubrania, osoba, na wolnym powietrzu&#10;&#10;Opis wygenerowany automatycznie">
            <a:extLst>
              <a:ext uri="{FF2B5EF4-FFF2-40B4-BE49-F238E27FC236}">
                <a16:creationId xmlns:a16="http://schemas.microsoft.com/office/drawing/2014/main" xmlns="" id="{AAF0090D-54FE-352C-63A5-8DC13EC9D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6131" b="21671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grpSp>
        <p:nvGrpSpPr>
          <p:cNvPr id="114" name="Group 98">
            <a:extLst>
              <a:ext uri="{FF2B5EF4-FFF2-40B4-BE49-F238E27FC236}">
                <a16:creationId xmlns:a16="http://schemas.microsoft.com/office/drawing/2014/main" xmlns="" id="{DEE599F2-C28F-604D-818F-5BC1BEE7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25974" y="0"/>
            <a:ext cx="3266026" cy="6858001"/>
            <a:chOff x="8925974" y="0"/>
            <a:chExt cx="3266026" cy="6858001"/>
          </a:xfrm>
        </p:grpSpPr>
        <p:sp>
          <p:nvSpPr>
            <p:cNvPr id="115" name="Oval 99">
              <a:extLst>
                <a:ext uri="{FF2B5EF4-FFF2-40B4-BE49-F238E27FC236}">
                  <a16:creationId xmlns:a16="http://schemas.microsoft.com/office/drawing/2014/main" xmlns="" id="{B50BF839-A7FA-584D-8176-631FB1791C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057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Freeform 8">
              <a:extLst>
                <a:ext uri="{FF2B5EF4-FFF2-40B4-BE49-F238E27FC236}">
                  <a16:creationId xmlns:a16="http://schemas.microsoft.com/office/drawing/2014/main" xmlns="" id="{7A833EE8-2EAE-9944-A034-2C8DB909DB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922" y="6295076"/>
              <a:ext cx="539078" cy="562924"/>
            </a:xfrm>
            <a:custGeom>
              <a:avLst/>
              <a:gdLst>
                <a:gd name="connsiteX0" fmla="*/ 539078 w 539078"/>
                <a:gd name="connsiteY0" fmla="*/ 0 h 562924"/>
                <a:gd name="connsiteX1" fmla="*/ 539078 w 539078"/>
                <a:gd name="connsiteY1" fmla="*/ 562924 h 562924"/>
                <a:gd name="connsiteX2" fmla="*/ 22 w 539078"/>
                <a:gd name="connsiteY2" fmla="*/ 562924 h 562924"/>
                <a:gd name="connsiteX3" fmla="*/ 0 w 539078"/>
                <a:gd name="connsiteY3" fmla="*/ 562712 h 562924"/>
                <a:gd name="connsiteX4" fmla="*/ 451422 w 539078"/>
                <a:gd name="connsiteY4" fmla="*/ 8836 h 56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562924">
                  <a:moveTo>
                    <a:pt x="539078" y="0"/>
                  </a:moveTo>
                  <a:lnTo>
                    <a:pt x="539078" y="562924"/>
                  </a:lnTo>
                  <a:lnTo>
                    <a:pt x="22" y="562924"/>
                  </a:lnTo>
                  <a:lnTo>
                    <a:pt x="0" y="562712"/>
                  </a:lnTo>
                  <a:cubicBezTo>
                    <a:pt x="0" y="289501"/>
                    <a:pt x="193796" y="61554"/>
                    <a:pt x="451422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7" name="Freeform 9">
              <a:extLst>
                <a:ext uri="{FF2B5EF4-FFF2-40B4-BE49-F238E27FC236}">
                  <a16:creationId xmlns:a16="http://schemas.microsoft.com/office/drawing/2014/main" xmlns="" id="{125FBA85-0C36-0F45-BB1D-DF2D9CAB36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922" y="3552046"/>
              <a:ext cx="539078" cy="1125424"/>
            </a:xfrm>
            <a:custGeom>
              <a:avLst/>
              <a:gdLst>
                <a:gd name="connsiteX0" fmla="*/ 539078 w 539078"/>
                <a:gd name="connsiteY0" fmla="*/ 0 h 1125424"/>
                <a:gd name="connsiteX1" fmla="*/ 539078 w 539078"/>
                <a:gd name="connsiteY1" fmla="*/ 1125424 h 1125424"/>
                <a:gd name="connsiteX2" fmla="*/ 451423 w 539078"/>
                <a:gd name="connsiteY2" fmla="*/ 1116588 h 1125424"/>
                <a:gd name="connsiteX3" fmla="*/ 0 w 539078"/>
                <a:gd name="connsiteY3" fmla="*/ 562712 h 1125424"/>
                <a:gd name="connsiteX4" fmla="*/ 451423 w 539078"/>
                <a:gd name="connsiteY4" fmla="*/ 8836 h 11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1125424">
                  <a:moveTo>
                    <a:pt x="539078" y="0"/>
                  </a:moveTo>
                  <a:lnTo>
                    <a:pt x="539078" y="1125424"/>
                  </a:lnTo>
                  <a:lnTo>
                    <a:pt x="451423" y="1116588"/>
                  </a:lnTo>
                  <a:cubicBezTo>
                    <a:pt x="193797" y="1063870"/>
                    <a:pt x="0" y="835923"/>
                    <a:pt x="0" y="562712"/>
                  </a:cubicBezTo>
                  <a:cubicBezTo>
                    <a:pt x="0" y="289501"/>
                    <a:pt x="193797" y="61554"/>
                    <a:pt x="451423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8" name="Freeform 10">
              <a:extLst>
                <a:ext uri="{FF2B5EF4-FFF2-40B4-BE49-F238E27FC236}">
                  <a16:creationId xmlns:a16="http://schemas.microsoft.com/office/drawing/2014/main" xmlns="" id="{202A93E9-F902-E341-A786-4E8CECCA85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922" y="2180532"/>
              <a:ext cx="539078" cy="1125425"/>
            </a:xfrm>
            <a:custGeom>
              <a:avLst/>
              <a:gdLst>
                <a:gd name="connsiteX0" fmla="*/ 539078 w 539078"/>
                <a:gd name="connsiteY0" fmla="*/ 0 h 1125425"/>
                <a:gd name="connsiteX1" fmla="*/ 539078 w 539078"/>
                <a:gd name="connsiteY1" fmla="*/ 1125425 h 1125425"/>
                <a:gd name="connsiteX2" fmla="*/ 451423 w 539078"/>
                <a:gd name="connsiteY2" fmla="*/ 1116588 h 1125425"/>
                <a:gd name="connsiteX3" fmla="*/ 0 w 539078"/>
                <a:gd name="connsiteY3" fmla="*/ 562712 h 1125425"/>
                <a:gd name="connsiteX4" fmla="*/ 451423 w 539078"/>
                <a:gd name="connsiteY4" fmla="*/ 8836 h 11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1125425">
                  <a:moveTo>
                    <a:pt x="539078" y="0"/>
                  </a:moveTo>
                  <a:lnTo>
                    <a:pt x="539078" y="1125425"/>
                  </a:lnTo>
                  <a:lnTo>
                    <a:pt x="451423" y="1116588"/>
                  </a:lnTo>
                  <a:cubicBezTo>
                    <a:pt x="193797" y="1063870"/>
                    <a:pt x="0" y="835923"/>
                    <a:pt x="0" y="562712"/>
                  </a:cubicBezTo>
                  <a:cubicBezTo>
                    <a:pt x="0" y="289502"/>
                    <a:pt x="193797" y="61554"/>
                    <a:pt x="451423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Freeform 11">
              <a:extLst>
                <a:ext uri="{FF2B5EF4-FFF2-40B4-BE49-F238E27FC236}">
                  <a16:creationId xmlns:a16="http://schemas.microsoft.com/office/drawing/2014/main" xmlns="" id="{26AE157E-B23E-6D41-9DCC-3560DE8237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922" y="0"/>
              <a:ext cx="539078" cy="562926"/>
            </a:xfrm>
            <a:custGeom>
              <a:avLst/>
              <a:gdLst>
                <a:gd name="connsiteX0" fmla="*/ 22 w 539078"/>
                <a:gd name="connsiteY0" fmla="*/ 0 h 562926"/>
                <a:gd name="connsiteX1" fmla="*/ 539078 w 539078"/>
                <a:gd name="connsiteY1" fmla="*/ 0 h 562926"/>
                <a:gd name="connsiteX2" fmla="*/ 539078 w 539078"/>
                <a:gd name="connsiteY2" fmla="*/ 562926 h 562926"/>
                <a:gd name="connsiteX3" fmla="*/ 451423 w 539078"/>
                <a:gd name="connsiteY3" fmla="*/ 554090 h 562926"/>
                <a:gd name="connsiteX4" fmla="*/ 0 w 539078"/>
                <a:gd name="connsiteY4" fmla="*/ 214 h 5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562926">
                  <a:moveTo>
                    <a:pt x="22" y="0"/>
                  </a:moveTo>
                  <a:lnTo>
                    <a:pt x="539078" y="0"/>
                  </a:lnTo>
                  <a:lnTo>
                    <a:pt x="539078" y="562926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Freeform 12">
              <a:extLst>
                <a:ext uri="{FF2B5EF4-FFF2-40B4-BE49-F238E27FC236}">
                  <a16:creationId xmlns:a16="http://schemas.microsoft.com/office/drawing/2014/main" xmlns="" id="{3CA821CA-2CDA-8B45-84FB-83F0852F0C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5976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Freeform 13">
              <a:extLst>
                <a:ext uri="{FF2B5EF4-FFF2-40B4-BE49-F238E27FC236}">
                  <a16:creationId xmlns:a16="http://schemas.microsoft.com/office/drawing/2014/main" xmlns="" id="{5516F1C2-B117-7744-B607-1BD66A35E5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805" y="0"/>
              <a:ext cx="1130726" cy="565362"/>
            </a:xfrm>
            <a:custGeom>
              <a:avLst/>
              <a:gdLst>
                <a:gd name="connsiteX0" fmla="*/ 0 w 1130726"/>
                <a:gd name="connsiteY0" fmla="*/ 0 h 565362"/>
                <a:gd name="connsiteX1" fmla="*/ 25421 w 1130726"/>
                <a:gd name="connsiteY1" fmla="*/ 0 h 565362"/>
                <a:gd name="connsiteX2" fmla="*/ 36370 w 1130726"/>
                <a:gd name="connsiteY2" fmla="*/ 108609 h 565362"/>
                <a:gd name="connsiteX3" fmla="*/ 565364 w 1130726"/>
                <a:gd name="connsiteY3" fmla="*/ 539750 h 565362"/>
                <a:gd name="connsiteX4" fmla="*/ 1094357 w 1130726"/>
                <a:gd name="connsiteY4" fmla="*/ 108609 h 565362"/>
                <a:gd name="connsiteX5" fmla="*/ 1105306 w 1130726"/>
                <a:gd name="connsiteY5" fmla="*/ 0 h 565362"/>
                <a:gd name="connsiteX6" fmla="*/ 1130726 w 1130726"/>
                <a:gd name="connsiteY6" fmla="*/ 0 h 565362"/>
                <a:gd name="connsiteX7" fmla="*/ 565364 w 1130726"/>
                <a:gd name="connsiteY7" fmla="*/ 565362 h 565362"/>
                <a:gd name="connsiteX8" fmla="*/ 0 w 1130726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6" h="565362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6719" y="354660"/>
                    <a:pt x="304426" y="539750"/>
                    <a:pt x="565364" y="539750"/>
                  </a:cubicBezTo>
                  <a:cubicBezTo>
                    <a:pt x="826301" y="539750"/>
                    <a:pt x="1044008" y="354660"/>
                    <a:pt x="1094357" y="108609"/>
                  </a:cubicBezTo>
                  <a:lnTo>
                    <a:pt x="1105306" y="0"/>
                  </a:lnTo>
                  <a:lnTo>
                    <a:pt x="1130726" y="0"/>
                  </a:lnTo>
                  <a:cubicBezTo>
                    <a:pt x="1130726" y="312241"/>
                    <a:pt x="877604" y="565362"/>
                    <a:pt x="565364" y="565362"/>
                  </a:cubicBezTo>
                  <a:cubicBezTo>
                    <a:pt x="253123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xmlns="" id="{BDCFE41C-3380-F049-B5AF-FB86FA4656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636" y="809288"/>
              <a:ext cx="536364" cy="1124878"/>
            </a:xfrm>
            <a:custGeom>
              <a:avLst/>
              <a:gdLst>
                <a:gd name="connsiteX0" fmla="*/ 536364 w 536364"/>
                <a:gd name="connsiteY0" fmla="*/ 0 h 1124878"/>
                <a:gd name="connsiteX1" fmla="*/ 536364 w 536364"/>
                <a:gd name="connsiteY1" fmla="*/ 25187 h 1124878"/>
                <a:gd name="connsiteX2" fmla="*/ 456541 w 536364"/>
                <a:gd name="connsiteY2" fmla="*/ 33233 h 1124878"/>
                <a:gd name="connsiteX3" fmla="*/ 25399 w 536364"/>
                <a:gd name="connsiteY3" fmla="*/ 562226 h 1124878"/>
                <a:gd name="connsiteX4" fmla="*/ 456541 w 536364"/>
                <a:gd name="connsiteY4" fmla="*/ 1091219 h 1124878"/>
                <a:gd name="connsiteX5" fmla="*/ 536364 w 536364"/>
                <a:gd name="connsiteY5" fmla="*/ 1099266 h 1124878"/>
                <a:gd name="connsiteX6" fmla="*/ 536364 w 536364"/>
                <a:gd name="connsiteY6" fmla="*/ 1124878 h 1124878"/>
                <a:gd name="connsiteX7" fmla="*/ 451423 w 536364"/>
                <a:gd name="connsiteY7" fmla="*/ 1116315 h 1124878"/>
                <a:gd name="connsiteX8" fmla="*/ 0 w 536364"/>
                <a:gd name="connsiteY8" fmla="*/ 562439 h 1124878"/>
                <a:gd name="connsiteX9" fmla="*/ 451423 w 536364"/>
                <a:gd name="connsiteY9" fmla="*/ 8563 h 112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6364" h="1124878">
                  <a:moveTo>
                    <a:pt x="536364" y="0"/>
                  </a:moveTo>
                  <a:lnTo>
                    <a:pt x="536364" y="25187"/>
                  </a:lnTo>
                  <a:lnTo>
                    <a:pt x="456541" y="33233"/>
                  </a:lnTo>
                  <a:cubicBezTo>
                    <a:pt x="210489" y="83583"/>
                    <a:pt x="25399" y="301290"/>
                    <a:pt x="25399" y="562226"/>
                  </a:cubicBezTo>
                  <a:cubicBezTo>
                    <a:pt x="25399" y="823163"/>
                    <a:pt x="210489" y="1040870"/>
                    <a:pt x="456541" y="1091219"/>
                  </a:cubicBezTo>
                  <a:lnTo>
                    <a:pt x="536364" y="1099266"/>
                  </a:lnTo>
                  <a:lnTo>
                    <a:pt x="536364" y="1124878"/>
                  </a:lnTo>
                  <a:lnTo>
                    <a:pt x="451423" y="1116315"/>
                  </a:lnTo>
                  <a:cubicBezTo>
                    <a:pt x="193797" y="1063597"/>
                    <a:pt x="0" y="835650"/>
                    <a:pt x="0" y="562439"/>
                  </a:cubicBezTo>
                  <a:cubicBezTo>
                    <a:pt x="0" y="289228"/>
                    <a:pt x="193797" y="61281"/>
                    <a:pt x="451423" y="85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Freeform 15">
              <a:extLst>
                <a:ext uri="{FF2B5EF4-FFF2-40B4-BE49-F238E27FC236}">
                  <a16:creationId xmlns:a16="http://schemas.microsoft.com/office/drawing/2014/main" xmlns="" id="{B33FCFDB-9049-5C43-B63B-3B9E80361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805" y="2178092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Freeform 16">
              <a:extLst>
                <a:ext uri="{FF2B5EF4-FFF2-40B4-BE49-F238E27FC236}">
                  <a16:creationId xmlns:a16="http://schemas.microsoft.com/office/drawing/2014/main" xmlns="" id="{9505490A-BF41-A24E-AA42-DF06A3D96B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5974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Freeform 17">
              <a:extLst>
                <a:ext uri="{FF2B5EF4-FFF2-40B4-BE49-F238E27FC236}">
                  <a16:creationId xmlns:a16="http://schemas.microsoft.com/office/drawing/2014/main" xmlns="" id="{96070719-7E7D-4846-B17E-F8056054F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805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Freeform 18">
              <a:extLst>
                <a:ext uri="{FF2B5EF4-FFF2-40B4-BE49-F238E27FC236}">
                  <a16:creationId xmlns:a16="http://schemas.microsoft.com/office/drawing/2014/main" xmlns="" id="{5AF2771B-AADD-2C4D-BB48-05C0112081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636" y="4924471"/>
              <a:ext cx="536364" cy="1124877"/>
            </a:xfrm>
            <a:custGeom>
              <a:avLst/>
              <a:gdLst>
                <a:gd name="connsiteX0" fmla="*/ 536364 w 536364"/>
                <a:gd name="connsiteY0" fmla="*/ 0 h 1124877"/>
                <a:gd name="connsiteX1" fmla="*/ 536364 w 536364"/>
                <a:gd name="connsiteY1" fmla="*/ 25186 h 1124877"/>
                <a:gd name="connsiteX2" fmla="*/ 456541 w 536364"/>
                <a:gd name="connsiteY2" fmla="*/ 33232 h 1124877"/>
                <a:gd name="connsiteX3" fmla="*/ 25399 w 536364"/>
                <a:gd name="connsiteY3" fmla="*/ 562225 h 1124877"/>
                <a:gd name="connsiteX4" fmla="*/ 456541 w 536364"/>
                <a:gd name="connsiteY4" fmla="*/ 1091218 h 1124877"/>
                <a:gd name="connsiteX5" fmla="*/ 536364 w 536364"/>
                <a:gd name="connsiteY5" fmla="*/ 1099265 h 1124877"/>
                <a:gd name="connsiteX6" fmla="*/ 536364 w 536364"/>
                <a:gd name="connsiteY6" fmla="*/ 1124877 h 1124877"/>
                <a:gd name="connsiteX7" fmla="*/ 451423 w 536364"/>
                <a:gd name="connsiteY7" fmla="*/ 1116314 h 1124877"/>
                <a:gd name="connsiteX8" fmla="*/ 0 w 536364"/>
                <a:gd name="connsiteY8" fmla="*/ 562438 h 1124877"/>
                <a:gd name="connsiteX9" fmla="*/ 451423 w 536364"/>
                <a:gd name="connsiteY9" fmla="*/ 8562 h 112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6364" h="1124877">
                  <a:moveTo>
                    <a:pt x="536364" y="0"/>
                  </a:moveTo>
                  <a:lnTo>
                    <a:pt x="536364" y="25186"/>
                  </a:lnTo>
                  <a:lnTo>
                    <a:pt x="456541" y="33232"/>
                  </a:lnTo>
                  <a:cubicBezTo>
                    <a:pt x="210489" y="83582"/>
                    <a:pt x="25399" y="301289"/>
                    <a:pt x="25399" y="562225"/>
                  </a:cubicBezTo>
                  <a:cubicBezTo>
                    <a:pt x="25399" y="823162"/>
                    <a:pt x="210489" y="1040869"/>
                    <a:pt x="456541" y="1091218"/>
                  </a:cubicBezTo>
                  <a:lnTo>
                    <a:pt x="536364" y="1099265"/>
                  </a:lnTo>
                  <a:lnTo>
                    <a:pt x="536364" y="1124877"/>
                  </a:lnTo>
                  <a:lnTo>
                    <a:pt x="451423" y="1116314"/>
                  </a:lnTo>
                  <a:cubicBezTo>
                    <a:pt x="193797" y="1063596"/>
                    <a:pt x="0" y="835649"/>
                    <a:pt x="0" y="562438"/>
                  </a:cubicBezTo>
                  <a:cubicBezTo>
                    <a:pt x="0" y="289227"/>
                    <a:pt x="193797" y="61280"/>
                    <a:pt x="451423" y="85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Freeform 19">
              <a:extLst>
                <a:ext uri="{FF2B5EF4-FFF2-40B4-BE49-F238E27FC236}">
                  <a16:creationId xmlns:a16="http://schemas.microsoft.com/office/drawing/2014/main" xmlns="" id="{30FF954D-5F0A-974F-A853-08F3747B8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869" y="6293274"/>
              <a:ext cx="1130598" cy="564727"/>
            </a:xfrm>
            <a:custGeom>
              <a:avLst/>
              <a:gdLst>
                <a:gd name="connsiteX0" fmla="*/ 565300 w 1130598"/>
                <a:gd name="connsiteY0" fmla="*/ 0 h 564727"/>
                <a:gd name="connsiteX1" fmla="*/ 1119176 w 1130598"/>
                <a:gd name="connsiteY1" fmla="*/ 451422 h 564727"/>
                <a:gd name="connsiteX2" fmla="*/ 1130598 w 1130598"/>
                <a:gd name="connsiteY2" fmla="*/ 564727 h 564727"/>
                <a:gd name="connsiteX3" fmla="*/ 1105221 w 1130598"/>
                <a:gd name="connsiteY3" fmla="*/ 564727 h 564727"/>
                <a:gd name="connsiteX4" fmla="*/ 1094293 w 1130598"/>
                <a:gd name="connsiteY4" fmla="*/ 456328 h 564727"/>
                <a:gd name="connsiteX5" fmla="*/ 565300 w 1130598"/>
                <a:gd name="connsiteY5" fmla="*/ 25186 h 564727"/>
                <a:gd name="connsiteX6" fmla="*/ 36306 w 1130598"/>
                <a:gd name="connsiteY6" fmla="*/ 456328 h 564727"/>
                <a:gd name="connsiteX7" fmla="*/ 25378 w 1130598"/>
                <a:gd name="connsiteY7" fmla="*/ 564727 h 564727"/>
                <a:gd name="connsiteX8" fmla="*/ 0 w 1130598"/>
                <a:gd name="connsiteY8" fmla="*/ 564727 h 564727"/>
                <a:gd name="connsiteX9" fmla="*/ 11423 w 1130598"/>
                <a:gd name="connsiteY9" fmla="*/ 451422 h 564727"/>
                <a:gd name="connsiteX10" fmla="*/ 565300 w 1130598"/>
                <a:gd name="connsiteY10" fmla="*/ 0 h 56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598" h="564727">
                  <a:moveTo>
                    <a:pt x="565300" y="0"/>
                  </a:moveTo>
                  <a:cubicBezTo>
                    <a:pt x="838510" y="0"/>
                    <a:pt x="1066458" y="193796"/>
                    <a:pt x="1119176" y="451422"/>
                  </a:cubicBezTo>
                  <a:lnTo>
                    <a:pt x="1130598" y="564727"/>
                  </a:lnTo>
                  <a:lnTo>
                    <a:pt x="1105221" y="564727"/>
                  </a:lnTo>
                  <a:lnTo>
                    <a:pt x="1094293" y="456328"/>
                  </a:lnTo>
                  <a:cubicBezTo>
                    <a:pt x="1043944" y="210276"/>
                    <a:pt x="826237" y="25186"/>
                    <a:pt x="565300" y="25186"/>
                  </a:cubicBezTo>
                  <a:cubicBezTo>
                    <a:pt x="304362" y="25186"/>
                    <a:pt x="86655" y="210276"/>
                    <a:pt x="36306" y="456328"/>
                  </a:cubicBezTo>
                  <a:lnTo>
                    <a:pt x="25378" y="564727"/>
                  </a:lnTo>
                  <a:lnTo>
                    <a:pt x="0" y="564727"/>
                  </a:lnTo>
                  <a:lnTo>
                    <a:pt x="11423" y="451422"/>
                  </a:lnTo>
                  <a:cubicBezTo>
                    <a:pt x="64141" y="193796"/>
                    <a:pt x="292089" y="0"/>
                    <a:pt x="5653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9798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B46B8FB-F6A2-5F47-A6CD-A7E17E692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419BDE93-3EC2-4E4D-BC0B-417378F49E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46">
              <a:extLst>
                <a:ext uri="{FF2B5EF4-FFF2-40B4-BE49-F238E27FC236}">
                  <a16:creationId xmlns:a16="http://schemas.microsoft.com/office/drawing/2014/main" xmlns="" id="{FE21F82F-1EE5-8240-97F8-387DF0253F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xmlns="" id="{AE1903E3-6B5F-6B4C-9A1F-62628A050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7C55863-3B37-0743-B001-1A970033FB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32B4C24-3A58-924C-B79A-D961EF7C2C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21EF52E0-D2CF-544F-93A6-4D7B45A048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63">
              <a:extLst>
                <a:ext uri="{FF2B5EF4-FFF2-40B4-BE49-F238E27FC236}">
                  <a16:creationId xmlns:a16="http://schemas.microsoft.com/office/drawing/2014/main" xmlns="" id="{6966CFE5-1C8C-2E4F-9B2D-A8438F5A53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64">
              <a:extLst>
                <a:ext uri="{FF2B5EF4-FFF2-40B4-BE49-F238E27FC236}">
                  <a16:creationId xmlns:a16="http://schemas.microsoft.com/office/drawing/2014/main" xmlns="" id="{9FD29EF3-A5B2-554A-A307-6BE1BCE8A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AC1ECAD8-0CF2-934D-AA1E-C108208CD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DB14DED1-3A58-8C4D-902E-2A9F34043F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65D65157-5719-0341-A807-A8956595FB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A7F23F74-B777-2A4C-8EF9-E798880D59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70">
              <a:extLst>
                <a:ext uri="{FF2B5EF4-FFF2-40B4-BE49-F238E27FC236}">
                  <a16:creationId xmlns:a16="http://schemas.microsoft.com/office/drawing/2014/main" xmlns="" id="{E3B9A050-0AE1-1D4B-A2AC-6EEF64B106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71">
              <a:extLst>
                <a:ext uri="{FF2B5EF4-FFF2-40B4-BE49-F238E27FC236}">
                  <a16:creationId xmlns:a16="http://schemas.microsoft.com/office/drawing/2014/main" xmlns="" id="{C424FE38-F803-8D47-BF56-1B18EC2B1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E37187F2-9212-0641-97D0-1ACD50B748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C760C651-2AC4-564E-BEAA-AB7FAFE7F7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58B0A1B8-5BA3-3548-9511-B4904D0526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75">
              <a:extLst>
                <a:ext uri="{FF2B5EF4-FFF2-40B4-BE49-F238E27FC236}">
                  <a16:creationId xmlns:a16="http://schemas.microsoft.com/office/drawing/2014/main" xmlns="" id="{424CD779-EE9A-214D-9488-767327E373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76">
              <a:extLst>
                <a:ext uri="{FF2B5EF4-FFF2-40B4-BE49-F238E27FC236}">
                  <a16:creationId xmlns:a16="http://schemas.microsoft.com/office/drawing/2014/main" xmlns="" id="{630D08C6-9EFB-8540-875F-2A55DED2AA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77">
              <a:extLst>
                <a:ext uri="{FF2B5EF4-FFF2-40B4-BE49-F238E27FC236}">
                  <a16:creationId xmlns:a16="http://schemas.microsoft.com/office/drawing/2014/main" xmlns="" id="{D7E8DA86-1294-4641-9C52-6E15315064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78">
              <a:extLst>
                <a:ext uri="{FF2B5EF4-FFF2-40B4-BE49-F238E27FC236}">
                  <a16:creationId xmlns:a16="http://schemas.microsoft.com/office/drawing/2014/main" xmlns="" id="{011063C9-2A43-3348-A018-F27FACAA77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79">
              <a:extLst>
                <a:ext uri="{FF2B5EF4-FFF2-40B4-BE49-F238E27FC236}">
                  <a16:creationId xmlns:a16="http://schemas.microsoft.com/office/drawing/2014/main" xmlns="" id="{EE85C7DE-D965-244F-BD95-3A05FF4AAC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80">
              <a:extLst>
                <a:ext uri="{FF2B5EF4-FFF2-40B4-BE49-F238E27FC236}">
                  <a16:creationId xmlns:a16="http://schemas.microsoft.com/office/drawing/2014/main" xmlns="" id="{315A1389-149A-3342-A863-637D42FDB2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81">
              <a:extLst>
                <a:ext uri="{FF2B5EF4-FFF2-40B4-BE49-F238E27FC236}">
                  <a16:creationId xmlns:a16="http://schemas.microsoft.com/office/drawing/2014/main" xmlns="" id="{B149CC6F-B6C6-BE46-B451-1BF7D47A8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D33A3282-0389-C547-8CA6-7F3E7F27B3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4EFE82FE-7465-AE46-88DF-34D347E83B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 descr="Obraz zawierający osoba, samochód, ubrania, tekst&#10;&#10;Opis wygenerowany automatycznie">
            <a:extLst>
              <a:ext uri="{FF2B5EF4-FFF2-40B4-BE49-F238E27FC236}">
                <a16:creationId xmlns:a16="http://schemas.microsoft.com/office/drawing/2014/main" xmlns="" id="{0601A989-83FD-E50B-DE08-7C85AE9D9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40" r="3026" b="-1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sp>
        <p:nvSpPr>
          <p:cNvPr id="39" name="Rectangle">
            <a:extLst>
              <a:ext uri="{FF2B5EF4-FFF2-40B4-BE49-F238E27FC236}">
                <a16:creationId xmlns:a16="http://schemas.microsoft.com/office/drawing/2014/main" xmlns="" id="{2B31B496-E92B-C84B-83E3-6272409ED2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4492708"/>
            <a:ext cx="12192001" cy="2365291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0000"/>
                </a:schemeClr>
              </a:gs>
              <a:gs pos="0">
                <a:schemeClr val="bg1"/>
              </a:gs>
              <a:gs pos="100000">
                <a:schemeClr val="bg1">
                  <a:alpha val="34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08D128-E9C5-2476-E2D0-1B2CB54DB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4" y="5023866"/>
            <a:ext cx="10853784" cy="106324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l-PL" sz="48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4800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Organizacja Akcji Krwiodawstwa – zebrano łącznie 68,400 krwi pełnej. </a:t>
            </a:r>
            <a:endParaRPr lang="en-US" sz="4800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58D799D-6817-AF48-958F-CAC89BB717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42" name="Freeform 105">
              <a:extLst>
                <a:ext uri="{FF2B5EF4-FFF2-40B4-BE49-F238E27FC236}">
                  <a16:creationId xmlns:a16="http://schemas.microsoft.com/office/drawing/2014/main" xmlns="" id="{6DF0BB04-41B9-2740-9969-3C65CE6592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 106">
              <a:extLst>
                <a:ext uri="{FF2B5EF4-FFF2-40B4-BE49-F238E27FC236}">
                  <a16:creationId xmlns:a16="http://schemas.microsoft.com/office/drawing/2014/main" xmlns="" id="{67DF20F7-680A-4548-A356-D0B3F42773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107">
              <a:extLst>
                <a:ext uri="{FF2B5EF4-FFF2-40B4-BE49-F238E27FC236}">
                  <a16:creationId xmlns:a16="http://schemas.microsoft.com/office/drawing/2014/main" xmlns="" id="{43CCEEBF-2FC8-D346-BCA8-D48EFF692A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108">
              <a:extLst>
                <a:ext uri="{FF2B5EF4-FFF2-40B4-BE49-F238E27FC236}">
                  <a16:creationId xmlns:a16="http://schemas.microsoft.com/office/drawing/2014/main" xmlns="" id="{16B5A5B6-3DE9-A94C-B219-519305EFC7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109">
              <a:extLst>
                <a:ext uri="{FF2B5EF4-FFF2-40B4-BE49-F238E27FC236}">
                  <a16:creationId xmlns:a16="http://schemas.microsoft.com/office/drawing/2014/main" xmlns="" id="{40B5DF0C-97A3-EB44-B608-6A71EFBF78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6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110">
              <a:extLst>
                <a:ext uri="{FF2B5EF4-FFF2-40B4-BE49-F238E27FC236}">
                  <a16:creationId xmlns:a16="http://schemas.microsoft.com/office/drawing/2014/main" xmlns="" id="{FA869BB4-4F0B-F141-BC49-AF399B473C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 111">
              <a:extLst>
                <a:ext uri="{FF2B5EF4-FFF2-40B4-BE49-F238E27FC236}">
                  <a16:creationId xmlns:a16="http://schemas.microsoft.com/office/drawing/2014/main" xmlns="" id="{4AF46C70-EE90-EC45-978A-0A8FEB661A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1948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0618661-9D96-DD33-A27B-CD5276F01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56565"/>
            <a:ext cx="9393238" cy="1268984"/>
          </a:xfrm>
        </p:spPr>
        <p:txBody>
          <a:bodyPr>
            <a:normAutofit/>
          </a:bodyPr>
          <a:lstStyle/>
          <a:p>
            <a:r>
              <a:rPr lang="pl-PL" dirty="0"/>
              <a:t>INWESTYCJE W LATACH 2021-2026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4230B9E-DDD2-4865-210B-E21FFA83D906}"/>
              </a:ext>
            </a:extLst>
          </p:cNvPr>
          <p:cNvSpPr txBox="1"/>
          <p:nvPr/>
        </p:nvSpPr>
        <p:spPr>
          <a:xfrm>
            <a:off x="84083" y="2415965"/>
            <a:ext cx="116244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u="none" strike="noStrike" dirty="0">
                <a:effectLst/>
              </a:rPr>
              <a:t>2021 - </a:t>
            </a:r>
            <a:r>
              <a:rPr lang="en-US" sz="2400" u="none" strike="noStrike" dirty="0" err="1">
                <a:effectLst/>
              </a:rPr>
              <a:t>Remont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posadzki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u="none" strike="noStrike" dirty="0">
                <a:effectLst/>
              </a:rPr>
              <a:t>2022 - </a:t>
            </a:r>
            <a:r>
              <a:rPr lang="en-US" sz="2400" u="none" strike="noStrike" dirty="0" err="1">
                <a:effectLst/>
              </a:rPr>
              <a:t>Remont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garażu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u="none" strike="noStrike" dirty="0">
                <a:effectLst/>
              </a:rPr>
              <a:t>2023 - </a:t>
            </a:r>
            <a:r>
              <a:rPr lang="en-US" sz="2400" u="none" strike="noStrike" dirty="0" err="1">
                <a:effectLst/>
              </a:rPr>
              <a:t>Remont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sali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u="none" strike="noStrike" dirty="0">
                <a:effectLst/>
              </a:rPr>
              <a:t>2024 -</a:t>
            </a:r>
            <a:r>
              <a:rPr lang="en-US" sz="2400" u="none" strike="noStrike" dirty="0" err="1">
                <a:effectLst/>
              </a:rPr>
              <a:t>Remont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klatki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schodowej</a:t>
            </a:r>
            <a:r>
              <a:rPr lang="en-US" sz="2400" u="none" strike="noStrike" dirty="0">
                <a:effectLst/>
              </a:rPr>
              <a:t>, </a:t>
            </a:r>
            <a:r>
              <a:rPr lang="en-US" sz="2400" u="none" strike="noStrike" dirty="0" err="1">
                <a:effectLst/>
              </a:rPr>
              <a:t>zaplecza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sali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i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łazienki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u="none" strike="noStrike" dirty="0">
                <a:effectLst/>
              </a:rPr>
              <a:t>2025 - </a:t>
            </a:r>
            <a:r>
              <a:rPr lang="en-US" sz="2400" u="none" strike="noStrike" dirty="0" err="1">
                <a:effectLst/>
              </a:rPr>
              <a:t>Remont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dyżurki</a:t>
            </a:r>
            <a:r>
              <a:rPr lang="en-US" sz="2400" u="none" strike="noStrike" dirty="0">
                <a:effectLst/>
              </a:rPr>
              <a:t>, </a:t>
            </a:r>
            <a:r>
              <a:rPr lang="en-US" sz="2400" u="none" strike="noStrike" dirty="0" err="1">
                <a:effectLst/>
              </a:rPr>
              <a:t>kuchni</a:t>
            </a:r>
            <a:r>
              <a:rPr lang="en-US" sz="2400" u="none" strike="noStrike" dirty="0">
                <a:effectLst/>
              </a:rPr>
              <a:t>, </a:t>
            </a:r>
            <a:r>
              <a:rPr lang="en-US" sz="2400" u="none" strike="noStrike" dirty="0" err="1">
                <a:effectLst/>
              </a:rPr>
              <a:t>łazienki</a:t>
            </a:r>
            <a:r>
              <a:rPr lang="en-US" sz="2400" u="none" strike="noStrike" dirty="0">
                <a:effectLst/>
              </a:rPr>
              <a:t>, </a:t>
            </a:r>
            <a:r>
              <a:rPr lang="en-US" sz="2400" u="none" strike="noStrike" dirty="0" err="1">
                <a:effectLst/>
              </a:rPr>
              <a:t>korytarza</a:t>
            </a:r>
            <a:r>
              <a:rPr lang="en-US" sz="2400" u="none" strike="noStrike" dirty="0">
                <a:effectLst/>
              </a:rPr>
              <a:t>, </a:t>
            </a:r>
            <a:r>
              <a:rPr lang="en-US" sz="2400" u="none" strike="noStrike" dirty="0" err="1">
                <a:effectLst/>
              </a:rPr>
              <a:t>starej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dyżurki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i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pokoju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na</a:t>
            </a:r>
            <a:r>
              <a:rPr lang="en-US" sz="2400" u="none" strike="noStrike" dirty="0">
                <a:effectLst/>
              </a:rPr>
              <a:t> </a:t>
            </a:r>
            <a:r>
              <a:rPr lang="en-US" sz="2400" u="none" strike="noStrike" dirty="0" err="1">
                <a:effectLst/>
              </a:rPr>
              <a:t>górze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698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 pomieszczeniu, Podłoga, sufit, ściana&#10;&#10;Opis wygenerowany automatycznie">
            <a:extLst>
              <a:ext uri="{FF2B5EF4-FFF2-40B4-BE49-F238E27FC236}">
                <a16:creationId xmlns:a16="http://schemas.microsoft.com/office/drawing/2014/main" xmlns="" id="{9582E526-D2CC-E6DC-654B-B843F39D29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73" r="-1" b="18407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84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 pomieszczeniu, Podłoga, ściana, ssak&#10;&#10;Opis wygenerowany automatycznie">
            <a:extLst>
              <a:ext uri="{FF2B5EF4-FFF2-40B4-BE49-F238E27FC236}">
                <a16:creationId xmlns:a16="http://schemas.microsoft.com/office/drawing/2014/main" xmlns="" id="{B85A43A1-A0F9-CA57-192B-BAA3A33363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4980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71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 pomieszczeniu, czerwony, Podłoga, podłoga&#10;&#10;Opis wygenerowany automatycznie">
            <a:extLst>
              <a:ext uri="{FF2B5EF4-FFF2-40B4-BE49-F238E27FC236}">
                <a16:creationId xmlns:a16="http://schemas.microsoft.com/office/drawing/2014/main" xmlns="" id="{7E48585B-8354-F1EA-3050-6B318BA9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24980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6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6C7B6BC-B625-254B-8489-2BBE42C473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E7643131-9751-394B-9DE4-EE9876275C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58CC343C-FE9B-464A-BDCB-B71B66C82B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3C7C7AE9-43E0-A248-A068-7B65FA36E9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xmlns="" id="{10B7D72C-4D23-D54E-92DE-193BCBE8D9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xmlns="" id="{4B622446-2EE4-FB43-9E11-21ACAA33CD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xmlns="" id="{45047DD0-68DA-CA43-A471-927D27D9C6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9150C71-05FD-4C42-9832-708E1BB24C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25482" y="806365"/>
            <a:ext cx="2495557" cy="5245905"/>
            <a:chOff x="8925482" y="806365"/>
            <a:chExt cx="2495557" cy="5245905"/>
          </a:xfrm>
        </p:grpSpPr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xmlns="" id="{433EFF3B-A7F5-9F43-9C15-82C5985ABC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313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xmlns="" id="{C07FF7E9-FE5D-5446-A98F-7F6E68554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5482" y="2178092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xmlns="" id="{B4FABCA8-616B-B04E-A704-85430DF270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5482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xmlns="" id="{84B15CFE-6450-194A-925D-3BD9695549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313" y="4921546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xmlns="" id="{7F5CF364-2906-C542-A9C1-4379E49491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313" y="3549390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Obraz 5" descr="Obraz zawierający diagram, Plan, Rysunek techniczny, szkic&#10;&#10;Opis wygenerowany automatycznie">
            <a:extLst>
              <a:ext uri="{FF2B5EF4-FFF2-40B4-BE49-F238E27FC236}">
                <a16:creationId xmlns:a16="http://schemas.microsoft.com/office/drawing/2014/main" xmlns="" id="{ED64C654-3D35-324E-FFF9-ACC9804B6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47616" y="-513579"/>
            <a:ext cx="6857998" cy="788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9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EB46B8FB-F6A2-5F47-A6CD-A7E17E6927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xmlns="" id="{419BDE93-3EC2-4E4D-BC0B-417378F49E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46">
              <a:extLst>
                <a:ext uri="{FF2B5EF4-FFF2-40B4-BE49-F238E27FC236}">
                  <a16:creationId xmlns:a16="http://schemas.microsoft.com/office/drawing/2014/main" xmlns="" id="{FE21F82F-1EE5-8240-97F8-387DF0253F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Freeform 48">
              <a:extLst>
                <a:ext uri="{FF2B5EF4-FFF2-40B4-BE49-F238E27FC236}">
                  <a16:creationId xmlns:a16="http://schemas.microsoft.com/office/drawing/2014/main" xmlns="" id="{AE1903E3-6B5F-6B4C-9A1F-62628A050A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xmlns="" id="{F7C55863-3B37-0743-B001-1A970033FB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xmlns="" id="{932B4C24-3A58-924C-B79A-D961EF7C2C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xmlns="" id="{21EF52E0-D2CF-544F-93A6-4D7B45A048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63">
              <a:extLst>
                <a:ext uri="{FF2B5EF4-FFF2-40B4-BE49-F238E27FC236}">
                  <a16:creationId xmlns:a16="http://schemas.microsoft.com/office/drawing/2014/main" xmlns="" id="{6966CFE5-1C8C-2E4F-9B2D-A8438F5A53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Freeform 64">
              <a:extLst>
                <a:ext uri="{FF2B5EF4-FFF2-40B4-BE49-F238E27FC236}">
                  <a16:creationId xmlns:a16="http://schemas.microsoft.com/office/drawing/2014/main" xmlns="" id="{9FD29EF3-A5B2-554A-A307-6BE1BCE8A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xmlns="" id="{AC1ECAD8-0CF2-934D-AA1E-C108208CD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xmlns="" id="{DB14DED1-3A58-8C4D-902E-2A9F34043F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xmlns="" id="{65D65157-5719-0341-A807-A8956595FB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xmlns="" id="{A7F23F74-B777-2A4C-8EF9-E798880D59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70">
              <a:extLst>
                <a:ext uri="{FF2B5EF4-FFF2-40B4-BE49-F238E27FC236}">
                  <a16:creationId xmlns:a16="http://schemas.microsoft.com/office/drawing/2014/main" xmlns="" id="{E3B9A050-0AE1-1D4B-A2AC-6EEF64B106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Freeform 71">
              <a:extLst>
                <a:ext uri="{FF2B5EF4-FFF2-40B4-BE49-F238E27FC236}">
                  <a16:creationId xmlns:a16="http://schemas.microsoft.com/office/drawing/2014/main" xmlns="" id="{C424FE38-F803-8D47-BF56-1B18EC2B1F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xmlns="" id="{E37187F2-9212-0641-97D0-1ACD50B748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xmlns="" id="{C760C651-2AC4-564E-BEAA-AB7FAFE7F7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xmlns="" id="{58B0A1B8-5BA3-3548-9511-B4904D0526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75">
              <a:extLst>
                <a:ext uri="{FF2B5EF4-FFF2-40B4-BE49-F238E27FC236}">
                  <a16:creationId xmlns:a16="http://schemas.microsoft.com/office/drawing/2014/main" xmlns="" id="{424CD779-EE9A-214D-9488-767327E373A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Freeform 76">
              <a:extLst>
                <a:ext uri="{FF2B5EF4-FFF2-40B4-BE49-F238E27FC236}">
                  <a16:creationId xmlns:a16="http://schemas.microsoft.com/office/drawing/2014/main" xmlns="" id="{630D08C6-9EFB-8540-875F-2A55DED2AAE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Freeform 77">
              <a:extLst>
                <a:ext uri="{FF2B5EF4-FFF2-40B4-BE49-F238E27FC236}">
                  <a16:creationId xmlns:a16="http://schemas.microsoft.com/office/drawing/2014/main" xmlns="" id="{D7E8DA86-1294-4641-9C52-6E15315064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" name="Freeform 78">
              <a:extLst>
                <a:ext uri="{FF2B5EF4-FFF2-40B4-BE49-F238E27FC236}">
                  <a16:creationId xmlns:a16="http://schemas.microsoft.com/office/drawing/2014/main" xmlns="" id="{011063C9-2A43-3348-A018-F27FACAA77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xmlns="" id="{EE85C7DE-D965-244F-BD95-3A05FF4AAC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Freeform 80">
              <a:extLst>
                <a:ext uri="{FF2B5EF4-FFF2-40B4-BE49-F238E27FC236}">
                  <a16:creationId xmlns:a16="http://schemas.microsoft.com/office/drawing/2014/main" xmlns="" id="{315A1389-149A-3342-A863-637D42FDB2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Freeform 81">
              <a:extLst>
                <a:ext uri="{FF2B5EF4-FFF2-40B4-BE49-F238E27FC236}">
                  <a16:creationId xmlns:a16="http://schemas.microsoft.com/office/drawing/2014/main" xmlns="" id="{B149CC6F-B6C6-BE46-B451-1BF7D47A89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xmlns="" id="{D33A3282-0389-C547-8CA6-7F3E7F27B3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xmlns="" id="{4EFE82FE-7465-AE46-88DF-34D347E83B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xmlns="" id="{BCFFF971-DAC9-F44B-9F22-4B030B6B61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23" name="Freeform 39">
              <a:extLst>
                <a:ext uri="{FF2B5EF4-FFF2-40B4-BE49-F238E27FC236}">
                  <a16:creationId xmlns:a16="http://schemas.microsoft.com/office/drawing/2014/main" xmlns="" id="{2E3E7145-2B02-8142-A82F-FFCA717D61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4" name="Freeform 41">
              <a:extLst>
                <a:ext uri="{FF2B5EF4-FFF2-40B4-BE49-F238E27FC236}">
                  <a16:creationId xmlns:a16="http://schemas.microsoft.com/office/drawing/2014/main" xmlns="" id="{33EA453D-E925-4C4C-A1E9-D54E82602D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xmlns="" id="{CBA4AF6C-8831-A34A-91A3-CC6ED3566B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xmlns="" id="{8B12A352-6C2B-B94E-82E0-45D881BB7C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xmlns="" id="{51D4F49C-5EE1-6C4F-858E-AE02CC2C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2CEA6BB2-BC8F-034E-1FD8-DA21A4647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401737"/>
              </p:ext>
            </p:extLst>
          </p:nvPr>
        </p:nvGraphicFramePr>
        <p:xfrm>
          <a:off x="535086" y="2142405"/>
          <a:ext cx="10885622" cy="2048242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{5C22544A-7EE6-4342-B048-85BDC9FD1C3A}</a:tableStyleId>
              </a:tblPr>
              <a:tblGrid>
                <a:gridCol w="4033962">
                  <a:extLst>
                    <a:ext uri="{9D8B030D-6E8A-4147-A177-3AD203B41FA5}">
                      <a16:colId xmlns:a16="http://schemas.microsoft.com/office/drawing/2014/main" xmlns="" val="523308616"/>
                    </a:ext>
                  </a:extLst>
                </a:gridCol>
                <a:gridCol w="1968604">
                  <a:extLst>
                    <a:ext uri="{9D8B030D-6E8A-4147-A177-3AD203B41FA5}">
                      <a16:colId xmlns:a16="http://schemas.microsoft.com/office/drawing/2014/main" xmlns="" val="1079615984"/>
                    </a:ext>
                  </a:extLst>
                </a:gridCol>
                <a:gridCol w="2402763">
                  <a:extLst>
                    <a:ext uri="{9D8B030D-6E8A-4147-A177-3AD203B41FA5}">
                      <a16:colId xmlns:a16="http://schemas.microsoft.com/office/drawing/2014/main" xmlns="" val="764732532"/>
                    </a:ext>
                  </a:extLst>
                </a:gridCol>
                <a:gridCol w="2480293">
                  <a:extLst>
                    <a:ext uri="{9D8B030D-6E8A-4147-A177-3AD203B41FA5}">
                      <a16:colId xmlns:a16="http://schemas.microsoft.com/office/drawing/2014/main" xmlns="" val="1118801359"/>
                    </a:ext>
                  </a:extLst>
                </a:gridCol>
              </a:tblGrid>
              <a:tr h="1083663">
                <a:tc>
                  <a:txBody>
                    <a:bodyPr/>
                    <a:lstStyle/>
                    <a:p>
                      <a:pPr algn="ctr"/>
                      <a:r>
                        <a:rPr lang="pl-PL" sz="2700" b="0" cap="none" spc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l-PL" sz="2700" b="0" cap="none" spc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415" marR="368415" marT="1786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700" b="0" cap="none" spc="0">
                          <a:solidFill>
                            <a:schemeClr val="bg1"/>
                          </a:solidFill>
                          <a:effectLst/>
                        </a:rPr>
                        <a:t>Liczba osób</a:t>
                      </a:r>
                      <a:endParaRPr lang="pl-PL" sz="2700" b="0" cap="none" spc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415" marR="368415" marT="1786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700" b="0" cap="none" spc="0" dirty="0">
                          <a:solidFill>
                            <a:schemeClr val="bg1"/>
                          </a:solidFill>
                          <a:effectLst/>
                        </a:rPr>
                        <a:t>Liczba chłopców</a:t>
                      </a:r>
                      <a:endParaRPr lang="pl-PL" sz="2700" b="0" cap="none" spc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415" marR="368415" marT="1786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700" b="0" cap="none" spc="0">
                          <a:solidFill>
                            <a:schemeClr val="bg1"/>
                          </a:solidFill>
                          <a:effectLst/>
                        </a:rPr>
                        <a:t>Liczba dziewcząt</a:t>
                      </a:r>
                      <a:endParaRPr lang="pl-PL" sz="2700" b="0" cap="none" spc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415" marR="368415" marT="178626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6431659"/>
                  </a:ext>
                </a:extLst>
              </a:tr>
              <a:tr h="964579">
                <a:tc>
                  <a:txBody>
                    <a:bodyPr/>
                    <a:lstStyle/>
                    <a:p>
                      <a:r>
                        <a:rPr lang="pl-PL" sz="2300" b="1" cap="none" spc="0">
                          <a:solidFill>
                            <a:schemeClr val="tx1"/>
                          </a:solidFill>
                          <a:effectLst/>
                        </a:rPr>
                        <a:t>Młodzieżowa Drużyna Pożarnicza</a:t>
                      </a:r>
                      <a:endParaRPr lang="pl-PL" sz="2300" b="1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415" marR="368415" marT="178626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cap="none" spc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pl-PL" sz="23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415" marR="368415" marT="178626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cap="none" spc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pl-PL" sz="2300" cap="none" spc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415" marR="368415" marT="178626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2300" cap="none" spc="0" dirty="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pl-PL" sz="2300" cap="none" spc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8415" marR="368415" marT="178626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1137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88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F0CAFDA3-320A-C24D-A7A1-20C1267EC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D2411669-6E2C-2243-99CD-6BC9D724F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23">
              <a:extLst>
                <a:ext uri="{FF2B5EF4-FFF2-40B4-BE49-F238E27FC236}">
                  <a16:creationId xmlns:a16="http://schemas.microsoft.com/office/drawing/2014/main" xmlns="" id="{C4E0C522-0F40-ED44-A700-F1BCD1CF74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24">
              <a:extLst>
                <a:ext uri="{FF2B5EF4-FFF2-40B4-BE49-F238E27FC236}">
                  <a16:creationId xmlns:a16="http://schemas.microsoft.com/office/drawing/2014/main" xmlns="" id="{B79B4380-CBEC-C341-A10E-5EF9A85979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F04AD70E-5490-4C4E-A05D-D67949C51A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28A8883-9F24-0047-92B7-45B3D2E7D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AC3A3BB-FD2C-FB44-9478-FA87EF229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28">
              <a:extLst>
                <a:ext uri="{FF2B5EF4-FFF2-40B4-BE49-F238E27FC236}">
                  <a16:creationId xmlns:a16="http://schemas.microsoft.com/office/drawing/2014/main" xmlns="" id="{BF46B3B1-E981-BB40-B916-51A6D38519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9">
              <a:extLst>
                <a:ext uri="{FF2B5EF4-FFF2-40B4-BE49-F238E27FC236}">
                  <a16:creationId xmlns:a16="http://schemas.microsoft.com/office/drawing/2014/main" xmlns="" id="{EA7DAE92-7D6B-B042-83BE-047C8EC322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30">
              <a:extLst>
                <a:ext uri="{FF2B5EF4-FFF2-40B4-BE49-F238E27FC236}">
                  <a16:creationId xmlns:a16="http://schemas.microsoft.com/office/drawing/2014/main" xmlns="" id="{06AADCE6-4277-EA49-AF23-63B53CA67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31">
              <a:extLst>
                <a:ext uri="{FF2B5EF4-FFF2-40B4-BE49-F238E27FC236}">
                  <a16:creationId xmlns:a16="http://schemas.microsoft.com/office/drawing/2014/main" xmlns="" id="{58CEA343-047B-DF4E-A7A8-881C7740EA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32">
              <a:extLst>
                <a:ext uri="{FF2B5EF4-FFF2-40B4-BE49-F238E27FC236}">
                  <a16:creationId xmlns:a16="http://schemas.microsoft.com/office/drawing/2014/main" xmlns="" id="{FCCBAA07-17CE-2740-AA04-AEDA5EAD27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33">
              <a:extLst>
                <a:ext uri="{FF2B5EF4-FFF2-40B4-BE49-F238E27FC236}">
                  <a16:creationId xmlns:a16="http://schemas.microsoft.com/office/drawing/2014/main" xmlns="" id="{BF15C430-7951-6040-BD4C-4E996E9448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34">
              <a:extLst>
                <a:ext uri="{FF2B5EF4-FFF2-40B4-BE49-F238E27FC236}">
                  <a16:creationId xmlns:a16="http://schemas.microsoft.com/office/drawing/2014/main" xmlns="" id="{0B3467F9-370D-5C4C-9EDE-E0CA0E401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231D73A-BA91-794F-8C09-4F4B41A6D0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4EFE82FE-7465-AE46-88DF-34D347E83B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468C8F-6709-79C6-50B9-A8B91B48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198761" cy="1268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u="none" strike="noStrike" dirty="0" err="1">
                <a:effectLst/>
              </a:rPr>
              <a:t>Pozyskane</a:t>
            </a:r>
            <a:r>
              <a:rPr lang="en-US" u="none" strike="noStrike" dirty="0">
                <a:effectLst/>
              </a:rPr>
              <a:t> </a:t>
            </a:r>
            <a:r>
              <a:rPr lang="en-US" u="none" strike="noStrike" dirty="0" err="1">
                <a:effectLst/>
              </a:rPr>
              <a:t>środki</a:t>
            </a:r>
            <a:r>
              <a:rPr lang="en-US" u="none" strike="noStrike" dirty="0">
                <a:effectLst/>
              </a:rPr>
              <a:t> w 2025r.</a:t>
            </a:r>
            <a:endParaRPr lang="en-US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AC0D77A1-4FEC-17A6-1A9D-4A624A682A1A}"/>
              </a:ext>
            </a:extLst>
          </p:cNvPr>
          <p:cNvSpPr txBox="1"/>
          <p:nvPr/>
        </p:nvSpPr>
        <p:spPr>
          <a:xfrm>
            <a:off x="0" y="2160016"/>
            <a:ext cx="12013324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900"/>
              </a:spcBef>
            </a:pPr>
            <a:r>
              <a:rPr lang="en-US" sz="2000" b="1" u="none" strike="noStrike" dirty="0">
                <a:effectLst/>
              </a:rPr>
              <a:t>100 000 </a:t>
            </a:r>
            <a:r>
              <a:rPr lang="en-US" sz="2000" b="1" u="none" strike="noStrike" dirty="0" err="1">
                <a:effectLst/>
              </a:rPr>
              <a:t>zł</a:t>
            </a:r>
            <a:r>
              <a:rPr lang="en-US" sz="2000" b="1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na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aparaty</a:t>
            </a:r>
            <a:r>
              <a:rPr lang="pl-PL" sz="2000" u="none" strike="noStrike" dirty="0">
                <a:effectLst/>
              </a:rPr>
              <a:t> ODO</a:t>
            </a:r>
            <a:r>
              <a:rPr lang="en-US" sz="2000" u="none" strike="noStrike" dirty="0">
                <a:effectLst/>
              </a:rPr>
              <a:t>, </a:t>
            </a:r>
            <a:r>
              <a:rPr lang="en-US" sz="2000" u="none" strike="noStrike" dirty="0" err="1">
                <a:effectLst/>
              </a:rPr>
              <a:t>mikrofonogłośniki</a:t>
            </a:r>
            <a:r>
              <a:rPr lang="en-US" sz="2000" u="none" strike="noStrike" dirty="0">
                <a:effectLst/>
              </a:rPr>
              <a:t>, </a:t>
            </a:r>
            <a:r>
              <a:rPr lang="en-US" sz="2000" u="none" strike="noStrike" dirty="0" err="1">
                <a:effectLst/>
              </a:rPr>
              <a:t>sygnalizatory</a:t>
            </a:r>
            <a:r>
              <a:rPr lang="en-US" sz="2000" u="none" strike="noStrike" dirty="0">
                <a:effectLst/>
              </a:rPr>
              <a:t> – </a:t>
            </a:r>
            <a:r>
              <a:rPr lang="en-US" sz="2000" b="1" u="none" strike="noStrike" dirty="0" err="1">
                <a:effectLst/>
              </a:rPr>
              <a:t>Samorząd</a:t>
            </a:r>
            <a:r>
              <a:rPr lang="en-US" sz="2000" b="1" u="none" strike="noStrike" dirty="0">
                <a:effectLst/>
              </a:rPr>
              <a:t> </a:t>
            </a:r>
            <a:r>
              <a:rPr lang="en-US" sz="2000" b="1" dirty="0" err="1"/>
              <a:t>W</a:t>
            </a:r>
            <a:r>
              <a:rPr lang="en-US" sz="2000" b="1" u="none" strike="noStrike" dirty="0" err="1">
                <a:effectLst/>
              </a:rPr>
              <a:t>ojewództwa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u="none" strike="noStrike" dirty="0">
                <a:effectLst/>
              </a:rPr>
              <a:t> </a:t>
            </a:r>
            <a:r>
              <a:rPr lang="en-US" sz="2000" b="1" u="none" strike="noStrike" dirty="0">
                <a:effectLst/>
              </a:rPr>
              <a:t>40 000 </a:t>
            </a:r>
            <a:r>
              <a:rPr lang="en-US" sz="2000" b="1" u="none" strike="noStrike" dirty="0" err="1">
                <a:effectLst/>
              </a:rPr>
              <a:t>zł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pln</a:t>
            </a:r>
            <a:r>
              <a:rPr lang="en-US" sz="2000" b="1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na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remont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łazienki</a:t>
            </a:r>
            <a:r>
              <a:rPr lang="en-US" sz="2000" u="none" strike="noStrike" dirty="0">
                <a:effectLst/>
              </a:rPr>
              <a:t>, </a:t>
            </a:r>
            <a:r>
              <a:rPr lang="en-US" sz="2000" u="none" strike="noStrike" dirty="0" err="1">
                <a:effectLst/>
              </a:rPr>
              <a:t>dyżurki</a:t>
            </a:r>
            <a:r>
              <a:rPr lang="en-US" sz="2000" u="none" strike="noStrike" dirty="0">
                <a:effectLst/>
              </a:rPr>
              <a:t>, </a:t>
            </a:r>
            <a:r>
              <a:rPr lang="en-US" sz="2000" u="none" strike="noStrike" dirty="0" err="1">
                <a:effectLst/>
              </a:rPr>
              <a:t>korytarza</a:t>
            </a:r>
            <a:r>
              <a:rPr lang="en-US" sz="2000" u="none" strike="noStrike" dirty="0">
                <a:effectLst/>
              </a:rPr>
              <a:t>, </a:t>
            </a:r>
            <a:r>
              <a:rPr lang="en-US" sz="2000" u="none" strike="noStrike" dirty="0" err="1">
                <a:effectLst/>
              </a:rPr>
              <a:t>starej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dyżurki</a:t>
            </a:r>
            <a:r>
              <a:rPr lang="en-US" sz="2000" u="none" strike="noStrike" dirty="0">
                <a:effectLst/>
              </a:rPr>
              <a:t>, </a:t>
            </a:r>
            <a:r>
              <a:rPr lang="en-US" sz="2000" u="none" strike="noStrike" dirty="0" err="1">
                <a:effectLst/>
              </a:rPr>
              <a:t>pokoju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na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górze</a:t>
            </a:r>
            <a:r>
              <a:rPr lang="en-US" sz="2000" u="none" strike="noStrike" dirty="0">
                <a:effectLst/>
              </a:rPr>
              <a:t> – </a:t>
            </a:r>
            <a:r>
              <a:rPr lang="en-US" sz="2000" b="1" u="none" strike="noStrike" dirty="0" err="1">
                <a:effectLst/>
              </a:rPr>
              <a:t>Samorząd</a:t>
            </a:r>
            <a:r>
              <a:rPr lang="en-US" sz="2000" b="1" u="none" strike="noStrike" dirty="0">
                <a:effectLst/>
              </a:rPr>
              <a:t> </a:t>
            </a:r>
            <a:r>
              <a:rPr lang="en-US" sz="2000" b="1" dirty="0" err="1"/>
              <a:t>W</a:t>
            </a:r>
            <a:r>
              <a:rPr lang="en-US" sz="2000" b="1" u="none" strike="noStrike" dirty="0" err="1">
                <a:effectLst/>
              </a:rPr>
              <a:t>ojewództwa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u="none" strike="noStrike" dirty="0">
                <a:effectLst/>
              </a:rPr>
              <a:t>5000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b="1" u="none" strike="noStrike" dirty="0" err="1">
                <a:effectLst/>
              </a:rPr>
              <a:t>zł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na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drobny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sprzęt</a:t>
            </a:r>
            <a:r>
              <a:rPr lang="en-US" sz="2000" u="none" strike="noStrike" dirty="0">
                <a:effectLst/>
              </a:rPr>
              <a:t> – </a:t>
            </a:r>
            <a:r>
              <a:rPr lang="en-US" sz="2000" b="1" u="none" strike="noStrike" dirty="0" err="1">
                <a:effectLst/>
              </a:rPr>
              <a:t>Starostwo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u="none" strike="noStrike" dirty="0">
                <a:effectLst/>
              </a:rPr>
              <a:t>14 000 </a:t>
            </a:r>
            <a:r>
              <a:rPr lang="en-US" sz="2000" b="1" u="none" strike="noStrike" dirty="0" err="1">
                <a:effectLst/>
              </a:rPr>
              <a:t>zł</a:t>
            </a:r>
            <a:r>
              <a:rPr lang="en-US" sz="2000" b="1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na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umundurowanie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koszarowe</a:t>
            </a:r>
            <a:r>
              <a:rPr lang="en-US" sz="2000" u="none" strike="noStrike" dirty="0">
                <a:effectLst/>
              </a:rPr>
              <a:t> – </a:t>
            </a:r>
            <a:r>
              <a:rPr lang="en-US" sz="2000" b="1" u="none" strike="noStrike" dirty="0" err="1">
                <a:effectLst/>
              </a:rPr>
              <a:t>Nuctech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b="1" u="none" strike="noStrike" dirty="0">
                <a:effectLst/>
              </a:rPr>
              <a:t>16 600 </a:t>
            </a:r>
            <a:r>
              <a:rPr lang="en-US" sz="2000" b="1" u="none" strike="noStrike" dirty="0" err="1">
                <a:effectLst/>
              </a:rPr>
              <a:t>zł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na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drobny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sprzęt</a:t>
            </a:r>
            <a:r>
              <a:rPr lang="en-US" sz="2000" u="none" strike="noStrike" dirty="0">
                <a:effectLst/>
              </a:rPr>
              <a:t> – </a:t>
            </a:r>
            <a:r>
              <a:rPr lang="en-US" sz="2000" b="1" u="none" strike="noStrike" dirty="0">
                <a:effectLst/>
              </a:rPr>
              <a:t>KSRG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u="none" strike="noStrike" dirty="0" err="1">
                <a:effectLst/>
              </a:rPr>
              <a:t>prawie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b="1" u="none" strike="noStrike" dirty="0">
                <a:effectLst/>
              </a:rPr>
              <a:t>700 000 </a:t>
            </a:r>
            <a:r>
              <a:rPr lang="en-US" sz="2000" b="1" u="none" strike="noStrike" dirty="0" err="1">
                <a:effectLst/>
              </a:rPr>
              <a:t>zł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na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sprzęt</a:t>
            </a:r>
            <a:r>
              <a:rPr lang="en-US" sz="2000" u="none" strike="noStrike" dirty="0">
                <a:effectLst/>
              </a:rPr>
              <a:t>, </a:t>
            </a:r>
            <a:r>
              <a:rPr lang="en-US" sz="2000" u="none" strike="noStrike" dirty="0" err="1">
                <a:effectLst/>
              </a:rPr>
              <a:t>umundurowanie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i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materiały</a:t>
            </a:r>
            <a:r>
              <a:rPr lang="en-US" sz="2000" u="none" strike="noStrike" dirty="0">
                <a:effectLst/>
              </a:rPr>
              <a:t> do </a:t>
            </a:r>
            <a:r>
              <a:rPr lang="en-US" sz="2000" u="none" strike="noStrike" dirty="0" err="1">
                <a:effectLst/>
              </a:rPr>
              <a:t>likwidacji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skutków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wiatru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i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deszczu</a:t>
            </a:r>
            <a:r>
              <a:rPr lang="en-US" sz="2000" u="none" strike="noStrike" dirty="0">
                <a:effectLst/>
              </a:rPr>
              <a:t> – </a:t>
            </a:r>
            <a:r>
              <a:rPr lang="en-US" sz="2000" b="1" u="none" strike="noStrike" dirty="0">
                <a:effectLst/>
              </a:rPr>
              <a:t>O</a:t>
            </a:r>
            <a:r>
              <a:rPr lang="pl-PL" sz="2000" b="1" u="none" strike="noStrike" dirty="0">
                <a:effectLst/>
              </a:rPr>
              <a:t>L</a:t>
            </a:r>
            <a:r>
              <a:rPr lang="en-US" sz="2000" b="1" u="none" strike="noStrike" dirty="0" err="1">
                <a:effectLst/>
              </a:rPr>
              <a:t>iOC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u="none" strike="noStrike" dirty="0">
                <a:effectLst/>
              </a:rPr>
              <a:t> ok. </a:t>
            </a:r>
            <a:r>
              <a:rPr lang="en-US" sz="2000" b="1" u="none" strike="noStrike" dirty="0">
                <a:effectLst/>
              </a:rPr>
              <a:t>100 000 </a:t>
            </a:r>
            <a:r>
              <a:rPr lang="en-US" sz="2000" b="1" u="none" strike="noStrike" dirty="0" err="1">
                <a:effectLst/>
              </a:rPr>
              <a:t>zł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na</a:t>
            </a:r>
            <a:r>
              <a:rPr lang="en-US" sz="2000" u="none" strike="noStrike" dirty="0">
                <a:effectLst/>
              </a:rPr>
              <a:t> Program </a:t>
            </a:r>
            <a:r>
              <a:rPr lang="en-US" sz="2000" u="none" strike="noStrike" dirty="0" err="1">
                <a:effectLst/>
              </a:rPr>
              <a:t>Funkcjonalno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Użytkowy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związany</a:t>
            </a:r>
            <a:r>
              <a:rPr lang="en-US" sz="2000" u="none" strike="noStrike" dirty="0">
                <a:effectLst/>
              </a:rPr>
              <a:t> z </a:t>
            </a:r>
            <a:r>
              <a:rPr lang="en-US" sz="2000" u="none" strike="noStrike" dirty="0" err="1">
                <a:effectLst/>
              </a:rPr>
              <a:t>budową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schronu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oraz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nowego</a:t>
            </a:r>
            <a:r>
              <a:rPr lang="en-US" sz="2000" u="none" strike="noStrike" dirty="0">
                <a:effectLst/>
              </a:rPr>
              <a:t> </a:t>
            </a:r>
            <a:r>
              <a:rPr lang="en-US" sz="2000" u="none" strike="noStrike" dirty="0" err="1">
                <a:effectLst/>
              </a:rPr>
              <a:t>garażu</a:t>
            </a:r>
            <a:r>
              <a:rPr lang="en-US" sz="2000" u="none" strike="noStrike" dirty="0">
                <a:effectLst/>
              </a:rPr>
              <a:t> – </a:t>
            </a:r>
            <a:r>
              <a:rPr lang="en-US" sz="2000" b="1" u="none" strike="noStrike" dirty="0">
                <a:effectLst/>
              </a:rPr>
              <a:t>O</a:t>
            </a:r>
            <a:r>
              <a:rPr lang="pl-PL" sz="2000" b="1" u="none" strike="noStrike" dirty="0">
                <a:effectLst/>
              </a:rPr>
              <a:t>L</a:t>
            </a:r>
            <a:r>
              <a:rPr lang="en-US" sz="2000" b="1" u="none" strike="noStrike" dirty="0" err="1">
                <a:effectLst/>
              </a:rPr>
              <a:t>iOC</a:t>
            </a:r>
            <a:r>
              <a:rPr lang="en-US" sz="2000" b="1" u="none" strike="noStrike" dirty="0">
                <a:effectLst/>
              </a:rPr>
              <a:t> </a:t>
            </a:r>
            <a:endParaRPr lang="en-US" sz="2000" b="1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8927D2C-C486-F740-897D-704CD65E98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919876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E9EEDFCB-2A3D-724C-808B-F598214AF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xmlns="" id="{E21EA309-B774-174A-8761-21F785ADEC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xmlns="" id="{BAFC7591-C9A8-C74C-AC5D-4D68233A07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26">
              <a:extLst>
                <a:ext uri="{FF2B5EF4-FFF2-40B4-BE49-F238E27FC236}">
                  <a16:creationId xmlns:a16="http://schemas.microsoft.com/office/drawing/2014/main" xmlns="" id="{EF809621-1BDA-164A-AF8F-B4387D7F59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27">
              <a:extLst>
                <a:ext uri="{FF2B5EF4-FFF2-40B4-BE49-F238E27FC236}">
                  <a16:creationId xmlns:a16="http://schemas.microsoft.com/office/drawing/2014/main" xmlns="" id="{1BB770FA-A215-4145-99DD-A80F352223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28">
              <a:extLst>
                <a:ext uri="{FF2B5EF4-FFF2-40B4-BE49-F238E27FC236}">
                  <a16:creationId xmlns:a16="http://schemas.microsoft.com/office/drawing/2014/main" xmlns="" id="{B1AC917F-33CC-BD41-BD3D-389CDADA58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xmlns="" id="{219FDC8D-2EFE-F143-88AB-B53BDF84E1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xmlns="" id="{EB93DBCE-E7A6-BE4D-8D07-3D07913D93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4113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40">
            <a:extLst>
              <a:ext uri="{FF2B5EF4-FFF2-40B4-BE49-F238E27FC236}">
                <a16:creationId xmlns:a16="http://schemas.microsoft.com/office/drawing/2014/main" xmlns="" id="{F0CAFDA3-320A-C24D-A7A1-20C1267EC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74" name="Oval 41">
              <a:extLst>
                <a:ext uri="{FF2B5EF4-FFF2-40B4-BE49-F238E27FC236}">
                  <a16:creationId xmlns:a16="http://schemas.microsoft.com/office/drawing/2014/main" xmlns="" id="{D2411669-6E2C-2243-99CD-6BC9D724FA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23">
              <a:extLst>
                <a:ext uri="{FF2B5EF4-FFF2-40B4-BE49-F238E27FC236}">
                  <a16:creationId xmlns:a16="http://schemas.microsoft.com/office/drawing/2014/main" xmlns="" id="{C4E0C522-0F40-ED44-A700-F1BCD1CF74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 24">
              <a:extLst>
                <a:ext uri="{FF2B5EF4-FFF2-40B4-BE49-F238E27FC236}">
                  <a16:creationId xmlns:a16="http://schemas.microsoft.com/office/drawing/2014/main" xmlns="" id="{B79B4380-CBEC-C341-A10E-5EF9A85979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Oval 44">
              <a:extLst>
                <a:ext uri="{FF2B5EF4-FFF2-40B4-BE49-F238E27FC236}">
                  <a16:creationId xmlns:a16="http://schemas.microsoft.com/office/drawing/2014/main" xmlns="" id="{F04AD70E-5490-4C4E-A05D-D67949C51A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45">
              <a:extLst>
                <a:ext uri="{FF2B5EF4-FFF2-40B4-BE49-F238E27FC236}">
                  <a16:creationId xmlns:a16="http://schemas.microsoft.com/office/drawing/2014/main" xmlns="" id="{128A8883-9F24-0047-92B7-45B3D2E7D9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46">
              <a:extLst>
                <a:ext uri="{FF2B5EF4-FFF2-40B4-BE49-F238E27FC236}">
                  <a16:creationId xmlns:a16="http://schemas.microsoft.com/office/drawing/2014/main" xmlns="" id="{AAC3A3BB-FD2C-FB44-9478-FA87EF229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28">
              <a:extLst>
                <a:ext uri="{FF2B5EF4-FFF2-40B4-BE49-F238E27FC236}">
                  <a16:creationId xmlns:a16="http://schemas.microsoft.com/office/drawing/2014/main" xmlns="" id="{BF46B3B1-E981-BB40-B916-51A6D38519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29">
              <a:extLst>
                <a:ext uri="{FF2B5EF4-FFF2-40B4-BE49-F238E27FC236}">
                  <a16:creationId xmlns:a16="http://schemas.microsoft.com/office/drawing/2014/main" xmlns="" id="{EA7DAE92-7D6B-B042-83BE-047C8EC322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30">
              <a:extLst>
                <a:ext uri="{FF2B5EF4-FFF2-40B4-BE49-F238E27FC236}">
                  <a16:creationId xmlns:a16="http://schemas.microsoft.com/office/drawing/2014/main" xmlns="" id="{06AADCE6-4277-EA49-AF23-63B53CA677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 31">
              <a:extLst>
                <a:ext uri="{FF2B5EF4-FFF2-40B4-BE49-F238E27FC236}">
                  <a16:creationId xmlns:a16="http://schemas.microsoft.com/office/drawing/2014/main" xmlns="" id="{58CEA343-047B-DF4E-A7A8-881C7740EA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Freeform 32">
              <a:extLst>
                <a:ext uri="{FF2B5EF4-FFF2-40B4-BE49-F238E27FC236}">
                  <a16:creationId xmlns:a16="http://schemas.microsoft.com/office/drawing/2014/main" xmlns="" id="{FCCBAA07-17CE-2740-AA04-AEDA5EAD27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Freeform 33">
              <a:extLst>
                <a:ext uri="{FF2B5EF4-FFF2-40B4-BE49-F238E27FC236}">
                  <a16:creationId xmlns:a16="http://schemas.microsoft.com/office/drawing/2014/main" xmlns="" id="{BF15C430-7951-6040-BD4C-4E996E9448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Freeform 34">
              <a:extLst>
                <a:ext uri="{FF2B5EF4-FFF2-40B4-BE49-F238E27FC236}">
                  <a16:creationId xmlns:a16="http://schemas.microsoft.com/office/drawing/2014/main" xmlns="" id="{0B3467F9-370D-5C4C-9EDE-E0CA0E4015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87" name="Straight Connector 55">
            <a:extLst>
              <a:ext uri="{FF2B5EF4-FFF2-40B4-BE49-F238E27FC236}">
                <a16:creationId xmlns:a16="http://schemas.microsoft.com/office/drawing/2014/main" xmlns="" id="{8231D73A-BA91-794F-8C09-4F4B41A6D0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8" name="Rectangle 57">
            <a:extLst>
              <a:ext uri="{FF2B5EF4-FFF2-40B4-BE49-F238E27FC236}">
                <a16:creationId xmlns:a16="http://schemas.microsoft.com/office/drawing/2014/main" xmlns="" id="{C7F2E4D6-EF46-1C43-8F3E-3620C3C83F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59">
            <a:extLst>
              <a:ext uri="{FF2B5EF4-FFF2-40B4-BE49-F238E27FC236}">
                <a16:creationId xmlns:a16="http://schemas.microsoft.com/office/drawing/2014/main" xmlns="" id="{70EBDB1D-17AA-8140-B216-35CBA8C9E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xmlns="" id="{98E3FFBE-BCB2-4744-8CA3-BC11F11AD4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Freeform 36">
              <a:extLst>
                <a:ext uri="{FF2B5EF4-FFF2-40B4-BE49-F238E27FC236}">
                  <a16:creationId xmlns:a16="http://schemas.microsoft.com/office/drawing/2014/main" xmlns="" id="{BBD5B432-1551-644A-B937-54EFF42011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xmlns="" id="{BDCFB512-5A0E-0143-B5B7-6A965E100B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Freeform 50">
              <a:extLst>
                <a:ext uri="{FF2B5EF4-FFF2-40B4-BE49-F238E27FC236}">
                  <a16:creationId xmlns:a16="http://schemas.microsoft.com/office/drawing/2014/main" xmlns="" id="{EEDAA716-EDDF-5941-A55E-C12C893A39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B8FDAD8-055D-E814-3E21-BED88B06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280" y="770890"/>
            <a:ext cx="4133560" cy="12689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err="1">
                <a:effectLst/>
              </a:rPr>
              <a:t>Działalność</a:t>
            </a:r>
            <a:r>
              <a:rPr lang="en-US" sz="2800" dirty="0">
                <a:effectLst/>
              </a:rPr>
              <a:t> </a:t>
            </a:r>
            <a:r>
              <a:rPr lang="en-US" sz="2800" dirty="0" err="1">
                <a:effectLst/>
              </a:rPr>
              <a:t>ratownicza</a:t>
            </a:r>
            <a:r>
              <a:rPr lang="en-US" sz="2800" dirty="0">
                <a:effectLst/>
              </a:rPr>
              <a:t>:</a:t>
            </a:r>
            <a:endParaRPr lang="en-US" sz="28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8C9277B2-B673-0D19-ED76-491263A1FDF2}"/>
              </a:ext>
            </a:extLst>
          </p:cNvPr>
          <p:cNvSpPr txBox="1"/>
          <p:nvPr/>
        </p:nvSpPr>
        <p:spPr>
          <a:xfrm>
            <a:off x="6833054" y="2314144"/>
            <a:ext cx="5452997" cy="39782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 algn="ctr" defTabSz="914400">
              <a:spcBef>
                <a:spcPts val="900"/>
              </a:spcBef>
            </a:pPr>
            <a:r>
              <a:rPr lang="en-US" dirty="0">
                <a:effectLst/>
              </a:rPr>
              <a:t>OSP w </a:t>
            </a:r>
            <a:r>
              <a:rPr lang="en-US" dirty="0" err="1">
                <a:effectLst/>
              </a:rPr>
              <a:t>roku</a:t>
            </a:r>
            <a:r>
              <a:rPr lang="en-US" dirty="0">
                <a:effectLst/>
              </a:rPr>
              <a:t> 2025 </a:t>
            </a:r>
            <a:r>
              <a:rPr lang="en-US" dirty="0" err="1">
                <a:effectLst/>
              </a:rPr>
              <a:t>uczestniczyła</a:t>
            </a:r>
            <a:r>
              <a:rPr lang="en-US" dirty="0">
                <a:effectLst/>
              </a:rPr>
              <a:t> 230 </a:t>
            </a:r>
            <a:r>
              <a:rPr lang="en-US" dirty="0" err="1">
                <a:effectLst/>
              </a:rPr>
              <a:t>razy</a:t>
            </a:r>
            <a:r>
              <a:rPr lang="en-US" dirty="0">
                <a:effectLst/>
              </a:rPr>
              <a:t>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w </a:t>
            </a:r>
            <a:r>
              <a:rPr lang="en-US" dirty="0" err="1">
                <a:effectLst/>
              </a:rPr>
              <a:t>akcjach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ratowniczych</a:t>
            </a:r>
            <a:r>
              <a:rPr lang="en-US" dirty="0">
                <a:effectLst/>
              </a:rPr>
              <a:t>, w </a:t>
            </a:r>
            <a:r>
              <a:rPr lang="en-US" dirty="0" err="1">
                <a:effectLst/>
              </a:rPr>
              <a:t>tym</a:t>
            </a:r>
            <a:r>
              <a:rPr lang="en-US" dirty="0">
                <a:effectLst/>
              </a:rPr>
              <a:t>: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w </a:t>
            </a:r>
            <a:r>
              <a:rPr lang="en-US" dirty="0" err="1">
                <a:effectLst/>
              </a:rPr>
              <a:t>gaszeniu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pożarów</a:t>
            </a:r>
            <a:r>
              <a:rPr lang="en-US" dirty="0">
                <a:effectLst/>
              </a:rPr>
              <a:t> 83 </a:t>
            </a:r>
            <a:r>
              <a:rPr lang="en-US" dirty="0" err="1">
                <a:effectLst/>
              </a:rPr>
              <a:t>razy</a:t>
            </a:r>
            <a:r>
              <a:rPr lang="en-US" dirty="0">
                <a:effectLst/>
              </a:rPr>
              <a:t>, w </a:t>
            </a:r>
            <a:r>
              <a:rPr lang="en-US" dirty="0" err="1">
                <a:effectLst/>
              </a:rPr>
              <a:t>likwidacji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miejscowych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zagrożeń</a:t>
            </a:r>
            <a:r>
              <a:rPr lang="en-US" dirty="0">
                <a:effectLst/>
              </a:rPr>
              <a:t> 115 </a:t>
            </a:r>
            <a:r>
              <a:rPr lang="en-US" dirty="0" err="1">
                <a:effectLst/>
              </a:rPr>
              <a:t>razy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alarmy</a:t>
            </a:r>
            <a:r>
              <a:rPr lang="en-US" dirty="0"/>
              <a:t> </a:t>
            </a:r>
            <a:r>
              <a:rPr lang="en-US" dirty="0" err="1">
                <a:effectLst/>
              </a:rPr>
              <a:t>fałszywe</a:t>
            </a:r>
            <a:r>
              <a:rPr lang="en-US" dirty="0">
                <a:effectLst/>
              </a:rPr>
              <a:t> 32 </a:t>
            </a:r>
            <a:r>
              <a:rPr lang="en-US" dirty="0" err="1">
                <a:effectLst/>
              </a:rPr>
              <a:t>razy</a:t>
            </a:r>
            <a:r>
              <a:rPr lang="en-US" dirty="0">
                <a:effectLst/>
              </a:rPr>
              <a:t>. </a:t>
            </a:r>
          </a:p>
          <a:p>
            <a:pPr algn="ctr" defTabSz="914400">
              <a:spcBef>
                <a:spcPts val="900"/>
              </a:spcBef>
            </a:pPr>
            <a:r>
              <a:rPr lang="en-US" dirty="0" err="1">
                <a:effectLst/>
              </a:rPr>
              <a:t>Łączna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liczba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wyjazdów</a:t>
            </a:r>
            <a:r>
              <a:rPr lang="en-US" dirty="0">
                <a:effectLst/>
              </a:rPr>
              <a:t>: 230</a:t>
            </a:r>
            <a:endParaRPr lang="pl-PL" dirty="0">
              <a:effectLst/>
            </a:endParaRPr>
          </a:p>
          <a:p>
            <a:pPr algn="ctr" defTabSz="914400">
              <a:spcBef>
                <a:spcPts val="900"/>
              </a:spcBef>
            </a:pPr>
            <a:endParaRPr lang="pl-PL" dirty="0"/>
          </a:p>
          <a:p>
            <a:pPr algn="ctr" defTabSz="914400">
              <a:spcBef>
                <a:spcPts val="900"/>
              </a:spcBef>
            </a:pPr>
            <a:endParaRPr lang="pl-PL" dirty="0">
              <a:effectLst/>
            </a:endParaRPr>
          </a:p>
          <a:p>
            <a:pPr algn="ctr" defTabSz="914400">
              <a:spcBef>
                <a:spcPts val="900"/>
              </a:spcBef>
            </a:pPr>
            <a:r>
              <a:rPr lang="pl-PL" sz="2600" b="1" dirty="0"/>
              <a:t>Działalność profilaktyczna:</a:t>
            </a:r>
          </a:p>
          <a:p>
            <a:pPr algn="ctr" defTabSz="914400">
              <a:spcBef>
                <a:spcPts val="900"/>
              </a:spcBef>
            </a:pPr>
            <a:r>
              <a:rPr lang="pl-PL" dirty="0">
                <a:effectLst/>
              </a:rPr>
              <a:t>W 2025r przeprowadzono 50 spotkań profilaktycznych dla dzieci i nauczycieli ze wszystkich przedszkoli i szkół z terenu Miasta Kobyłka</a:t>
            </a:r>
            <a:endParaRPr lang="en-US" dirty="0">
              <a:effectLst/>
            </a:endParaRPr>
          </a:p>
        </p:txBody>
      </p:sp>
      <p:pic>
        <p:nvPicPr>
          <p:cNvPr id="5" name="Obraz 4" descr="Obraz zawierający Pojazd lądowy, pojazd, fajerwerki, na wolnym powietrzu&#10;&#10;Opis wygenerowany automatycznie">
            <a:extLst>
              <a:ext uri="{FF2B5EF4-FFF2-40B4-BE49-F238E27FC236}">
                <a16:creationId xmlns:a16="http://schemas.microsoft.com/office/drawing/2014/main" xmlns="" id="{AAF4F303-F3E6-D1D7-2000-73597DB5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343" r="9901"/>
          <a:stretch>
            <a:fillRect/>
          </a:stretch>
        </p:blipFill>
        <p:spPr>
          <a:xfrm>
            <a:off x="20" y="1"/>
            <a:ext cx="6927143" cy="6857999"/>
          </a:xfrm>
          <a:prstGeom prst="rect">
            <a:avLst/>
          </a:prstGeom>
        </p:spPr>
      </p:pic>
      <p:cxnSp>
        <p:nvCxnSpPr>
          <p:cNvPr id="92" name="Straight Connector 65">
            <a:extLst>
              <a:ext uri="{FF2B5EF4-FFF2-40B4-BE49-F238E27FC236}">
                <a16:creationId xmlns:a16="http://schemas.microsoft.com/office/drawing/2014/main" xmlns="" id="{BF3CF3DF-4809-5B42-9F22-9813913792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493279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17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zrzut ekranu, mapa, Wielobarwność&#10;&#10;Opis wygenerowany automatycznie">
            <a:extLst>
              <a:ext uri="{FF2B5EF4-FFF2-40B4-BE49-F238E27FC236}">
                <a16:creationId xmlns:a16="http://schemas.microsoft.com/office/drawing/2014/main" xmlns="" id="{94DD4B50-B834-A9D9-9732-B7C4AE46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400" b="16951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87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niebo, zanieczyszczenie, chmura&#10;&#10;Opis wygenerowany automatycznie">
            <a:extLst>
              <a:ext uri="{FF2B5EF4-FFF2-40B4-BE49-F238E27FC236}">
                <a16:creationId xmlns:a16="http://schemas.microsoft.com/office/drawing/2014/main" xmlns="" id="{01188DD3-85AF-7F98-F1A2-A70B21327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15" y="0"/>
            <a:ext cx="4371033" cy="6858000"/>
          </a:xfrm>
          <a:prstGeom prst="rect">
            <a:avLst/>
          </a:prstGeom>
        </p:spPr>
      </p:pic>
      <p:pic>
        <p:nvPicPr>
          <p:cNvPr id="24" name="Obraz 23" descr="Obraz zawierający koło, niebo, pojazd, Pojazd lądowy&#10;&#10;Opis wygenerowany automatycznie">
            <a:extLst>
              <a:ext uri="{FF2B5EF4-FFF2-40B4-BE49-F238E27FC236}">
                <a16:creationId xmlns:a16="http://schemas.microsoft.com/office/drawing/2014/main" xmlns="" id="{998CFCAB-7BF3-2F46-53F2-24D41129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636" y="0"/>
            <a:ext cx="5163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2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7B0AD7-E991-E343-BF68-F1188152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na wolnym powietrzu, zanieczyszczenie, drzewo, dom&#10;&#10;Opis wygenerowany automatycznie">
            <a:extLst>
              <a:ext uri="{FF2B5EF4-FFF2-40B4-BE49-F238E27FC236}">
                <a16:creationId xmlns:a16="http://schemas.microsoft.com/office/drawing/2014/main" xmlns="" id="{57EA5C02-E42F-4BE5-A8CC-3FB3548145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982" r="-1" b="-1"/>
          <a:stretch>
            <a:fillRect/>
          </a:stretch>
        </p:blipFill>
        <p:spPr>
          <a:xfrm>
            <a:off x="3048" y="-1"/>
            <a:ext cx="12188952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EE599F2-C28F-604D-818F-5BC1BEE7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925974" y="0"/>
            <a:ext cx="3266026" cy="6858001"/>
            <a:chOff x="8925974" y="0"/>
            <a:chExt cx="3266026" cy="685800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B50BF839-A7FA-584D-8176-631FB1791C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057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7A833EE8-2EAE-9944-A034-2C8DB909DB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 userDrawn="1"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922" y="6295076"/>
              <a:ext cx="539078" cy="562924"/>
            </a:xfrm>
            <a:custGeom>
              <a:avLst/>
              <a:gdLst>
                <a:gd name="connsiteX0" fmla="*/ 539078 w 539078"/>
                <a:gd name="connsiteY0" fmla="*/ 0 h 562924"/>
                <a:gd name="connsiteX1" fmla="*/ 539078 w 539078"/>
                <a:gd name="connsiteY1" fmla="*/ 562924 h 562924"/>
                <a:gd name="connsiteX2" fmla="*/ 22 w 539078"/>
                <a:gd name="connsiteY2" fmla="*/ 562924 h 562924"/>
                <a:gd name="connsiteX3" fmla="*/ 0 w 539078"/>
                <a:gd name="connsiteY3" fmla="*/ 562712 h 562924"/>
                <a:gd name="connsiteX4" fmla="*/ 451422 w 539078"/>
                <a:gd name="connsiteY4" fmla="*/ 8836 h 56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562924">
                  <a:moveTo>
                    <a:pt x="539078" y="0"/>
                  </a:moveTo>
                  <a:lnTo>
                    <a:pt x="539078" y="562924"/>
                  </a:lnTo>
                  <a:lnTo>
                    <a:pt x="22" y="562924"/>
                  </a:lnTo>
                  <a:lnTo>
                    <a:pt x="0" y="562712"/>
                  </a:lnTo>
                  <a:cubicBezTo>
                    <a:pt x="0" y="289501"/>
                    <a:pt x="193796" y="61554"/>
                    <a:pt x="451422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125FBA85-0C36-0F45-BB1D-DF2D9CAB36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922" y="3552046"/>
              <a:ext cx="539078" cy="1125424"/>
            </a:xfrm>
            <a:custGeom>
              <a:avLst/>
              <a:gdLst>
                <a:gd name="connsiteX0" fmla="*/ 539078 w 539078"/>
                <a:gd name="connsiteY0" fmla="*/ 0 h 1125424"/>
                <a:gd name="connsiteX1" fmla="*/ 539078 w 539078"/>
                <a:gd name="connsiteY1" fmla="*/ 1125424 h 1125424"/>
                <a:gd name="connsiteX2" fmla="*/ 451423 w 539078"/>
                <a:gd name="connsiteY2" fmla="*/ 1116588 h 1125424"/>
                <a:gd name="connsiteX3" fmla="*/ 0 w 539078"/>
                <a:gd name="connsiteY3" fmla="*/ 562712 h 1125424"/>
                <a:gd name="connsiteX4" fmla="*/ 451423 w 539078"/>
                <a:gd name="connsiteY4" fmla="*/ 8836 h 112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1125424">
                  <a:moveTo>
                    <a:pt x="539078" y="0"/>
                  </a:moveTo>
                  <a:lnTo>
                    <a:pt x="539078" y="1125424"/>
                  </a:lnTo>
                  <a:lnTo>
                    <a:pt x="451423" y="1116588"/>
                  </a:lnTo>
                  <a:cubicBezTo>
                    <a:pt x="193797" y="1063870"/>
                    <a:pt x="0" y="835923"/>
                    <a:pt x="0" y="562712"/>
                  </a:cubicBezTo>
                  <a:cubicBezTo>
                    <a:pt x="0" y="289501"/>
                    <a:pt x="193797" y="61554"/>
                    <a:pt x="451423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202A93E9-F902-E341-A786-4E8CECCA85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922" y="2180532"/>
              <a:ext cx="539078" cy="1125425"/>
            </a:xfrm>
            <a:custGeom>
              <a:avLst/>
              <a:gdLst>
                <a:gd name="connsiteX0" fmla="*/ 539078 w 539078"/>
                <a:gd name="connsiteY0" fmla="*/ 0 h 1125425"/>
                <a:gd name="connsiteX1" fmla="*/ 539078 w 539078"/>
                <a:gd name="connsiteY1" fmla="*/ 1125425 h 1125425"/>
                <a:gd name="connsiteX2" fmla="*/ 451423 w 539078"/>
                <a:gd name="connsiteY2" fmla="*/ 1116588 h 1125425"/>
                <a:gd name="connsiteX3" fmla="*/ 0 w 539078"/>
                <a:gd name="connsiteY3" fmla="*/ 562712 h 1125425"/>
                <a:gd name="connsiteX4" fmla="*/ 451423 w 539078"/>
                <a:gd name="connsiteY4" fmla="*/ 8836 h 112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1125425">
                  <a:moveTo>
                    <a:pt x="539078" y="0"/>
                  </a:moveTo>
                  <a:lnTo>
                    <a:pt x="539078" y="1125425"/>
                  </a:lnTo>
                  <a:lnTo>
                    <a:pt x="451423" y="1116588"/>
                  </a:lnTo>
                  <a:cubicBezTo>
                    <a:pt x="193797" y="1063870"/>
                    <a:pt x="0" y="835923"/>
                    <a:pt x="0" y="562712"/>
                  </a:cubicBezTo>
                  <a:cubicBezTo>
                    <a:pt x="0" y="289502"/>
                    <a:pt x="193797" y="61554"/>
                    <a:pt x="451423" y="88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26AE157E-B23E-6D41-9DCC-3560DE8237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2922" y="0"/>
              <a:ext cx="539078" cy="562926"/>
            </a:xfrm>
            <a:custGeom>
              <a:avLst/>
              <a:gdLst>
                <a:gd name="connsiteX0" fmla="*/ 22 w 539078"/>
                <a:gd name="connsiteY0" fmla="*/ 0 h 562926"/>
                <a:gd name="connsiteX1" fmla="*/ 539078 w 539078"/>
                <a:gd name="connsiteY1" fmla="*/ 0 h 562926"/>
                <a:gd name="connsiteX2" fmla="*/ 539078 w 539078"/>
                <a:gd name="connsiteY2" fmla="*/ 562926 h 562926"/>
                <a:gd name="connsiteX3" fmla="*/ 451423 w 539078"/>
                <a:gd name="connsiteY3" fmla="*/ 554090 h 562926"/>
                <a:gd name="connsiteX4" fmla="*/ 0 w 539078"/>
                <a:gd name="connsiteY4" fmla="*/ 214 h 562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078" h="562926">
                  <a:moveTo>
                    <a:pt x="22" y="0"/>
                  </a:moveTo>
                  <a:lnTo>
                    <a:pt x="539078" y="0"/>
                  </a:lnTo>
                  <a:lnTo>
                    <a:pt x="539078" y="562926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3CA821CA-2CDA-8B45-84FB-83F0852F0C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5976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5516F1C2-B117-7744-B607-1BD66A35E5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805" y="0"/>
              <a:ext cx="1130726" cy="565362"/>
            </a:xfrm>
            <a:custGeom>
              <a:avLst/>
              <a:gdLst>
                <a:gd name="connsiteX0" fmla="*/ 0 w 1130726"/>
                <a:gd name="connsiteY0" fmla="*/ 0 h 565362"/>
                <a:gd name="connsiteX1" fmla="*/ 25421 w 1130726"/>
                <a:gd name="connsiteY1" fmla="*/ 0 h 565362"/>
                <a:gd name="connsiteX2" fmla="*/ 36370 w 1130726"/>
                <a:gd name="connsiteY2" fmla="*/ 108609 h 565362"/>
                <a:gd name="connsiteX3" fmla="*/ 565364 w 1130726"/>
                <a:gd name="connsiteY3" fmla="*/ 539750 h 565362"/>
                <a:gd name="connsiteX4" fmla="*/ 1094357 w 1130726"/>
                <a:gd name="connsiteY4" fmla="*/ 108609 h 565362"/>
                <a:gd name="connsiteX5" fmla="*/ 1105306 w 1130726"/>
                <a:gd name="connsiteY5" fmla="*/ 0 h 565362"/>
                <a:gd name="connsiteX6" fmla="*/ 1130726 w 1130726"/>
                <a:gd name="connsiteY6" fmla="*/ 0 h 565362"/>
                <a:gd name="connsiteX7" fmla="*/ 565364 w 1130726"/>
                <a:gd name="connsiteY7" fmla="*/ 565362 h 565362"/>
                <a:gd name="connsiteX8" fmla="*/ 0 w 1130726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6" h="565362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6719" y="354660"/>
                    <a:pt x="304426" y="539750"/>
                    <a:pt x="565364" y="539750"/>
                  </a:cubicBezTo>
                  <a:cubicBezTo>
                    <a:pt x="826301" y="539750"/>
                    <a:pt x="1044008" y="354660"/>
                    <a:pt x="1094357" y="108609"/>
                  </a:cubicBezTo>
                  <a:lnTo>
                    <a:pt x="1105306" y="0"/>
                  </a:lnTo>
                  <a:lnTo>
                    <a:pt x="1130726" y="0"/>
                  </a:lnTo>
                  <a:cubicBezTo>
                    <a:pt x="1130726" y="312241"/>
                    <a:pt x="877604" y="565362"/>
                    <a:pt x="565364" y="565362"/>
                  </a:cubicBezTo>
                  <a:cubicBezTo>
                    <a:pt x="253123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BDCFE41C-3380-F049-B5AF-FB86FA4656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636" y="809288"/>
              <a:ext cx="536364" cy="1124878"/>
            </a:xfrm>
            <a:custGeom>
              <a:avLst/>
              <a:gdLst>
                <a:gd name="connsiteX0" fmla="*/ 536364 w 536364"/>
                <a:gd name="connsiteY0" fmla="*/ 0 h 1124878"/>
                <a:gd name="connsiteX1" fmla="*/ 536364 w 536364"/>
                <a:gd name="connsiteY1" fmla="*/ 25187 h 1124878"/>
                <a:gd name="connsiteX2" fmla="*/ 456541 w 536364"/>
                <a:gd name="connsiteY2" fmla="*/ 33233 h 1124878"/>
                <a:gd name="connsiteX3" fmla="*/ 25399 w 536364"/>
                <a:gd name="connsiteY3" fmla="*/ 562226 h 1124878"/>
                <a:gd name="connsiteX4" fmla="*/ 456541 w 536364"/>
                <a:gd name="connsiteY4" fmla="*/ 1091219 h 1124878"/>
                <a:gd name="connsiteX5" fmla="*/ 536364 w 536364"/>
                <a:gd name="connsiteY5" fmla="*/ 1099266 h 1124878"/>
                <a:gd name="connsiteX6" fmla="*/ 536364 w 536364"/>
                <a:gd name="connsiteY6" fmla="*/ 1124878 h 1124878"/>
                <a:gd name="connsiteX7" fmla="*/ 451423 w 536364"/>
                <a:gd name="connsiteY7" fmla="*/ 1116315 h 1124878"/>
                <a:gd name="connsiteX8" fmla="*/ 0 w 536364"/>
                <a:gd name="connsiteY8" fmla="*/ 562439 h 1124878"/>
                <a:gd name="connsiteX9" fmla="*/ 451423 w 536364"/>
                <a:gd name="connsiteY9" fmla="*/ 8563 h 1124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6364" h="1124878">
                  <a:moveTo>
                    <a:pt x="536364" y="0"/>
                  </a:moveTo>
                  <a:lnTo>
                    <a:pt x="536364" y="25187"/>
                  </a:lnTo>
                  <a:lnTo>
                    <a:pt x="456541" y="33233"/>
                  </a:lnTo>
                  <a:cubicBezTo>
                    <a:pt x="210489" y="83583"/>
                    <a:pt x="25399" y="301290"/>
                    <a:pt x="25399" y="562226"/>
                  </a:cubicBezTo>
                  <a:cubicBezTo>
                    <a:pt x="25399" y="823163"/>
                    <a:pt x="210489" y="1040870"/>
                    <a:pt x="456541" y="1091219"/>
                  </a:cubicBezTo>
                  <a:lnTo>
                    <a:pt x="536364" y="1099266"/>
                  </a:lnTo>
                  <a:lnTo>
                    <a:pt x="536364" y="1124878"/>
                  </a:lnTo>
                  <a:lnTo>
                    <a:pt x="451423" y="1116315"/>
                  </a:lnTo>
                  <a:cubicBezTo>
                    <a:pt x="193797" y="1063597"/>
                    <a:pt x="0" y="835650"/>
                    <a:pt x="0" y="562439"/>
                  </a:cubicBezTo>
                  <a:cubicBezTo>
                    <a:pt x="0" y="289228"/>
                    <a:pt x="193797" y="61281"/>
                    <a:pt x="451423" y="856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B33FCFDB-9049-5C43-B63B-3B9E80361D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805" y="2178092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9505490A-BF41-A24E-AA42-DF06A3D96B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925974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96070719-7E7D-4846-B17E-F8056054F7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805" y="3549819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5AF2771B-AADD-2C4D-BB48-05C0112081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655636" y="4924471"/>
              <a:ext cx="536364" cy="1124877"/>
            </a:xfrm>
            <a:custGeom>
              <a:avLst/>
              <a:gdLst>
                <a:gd name="connsiteX0" fmla="*/ 536364 w 536364"/>
                <a:gd name="connsiteY0" fmla="*/ 0 h 1124877"/>
                <a:gd name="connsiteX1" fmla="*/ 536364 w 536364"/>
                <a:gd name="connsiteY1" fmla="*/ 25186 h 1124877"/>
                <a:gd name="connsiteX2" fmla="*/ 456541 w 536364"/>
                <a:gd name="connsiteY2" fmla="*/ 33232 h 1124877"/>
                <a:gd name="connsiteX3" fmla="*/ 25399 w 536364"/>
                <a:gd name="connsiteY3" fmla="*/ 562225 h 1124877"/>
                <a:gd name="connsiteX4" fmla="*/ 456541 w 536364"/>
                <a:gd name="connsiteY4" fmla="*/ 1091218 h 1124877"/>
                <a:gd name="connsiteX5" fmla="*/ 536364 w 536364"/>
                <a:gd name="connsiteY5" fmla="*/ 1099265 h 1124877"/>
                <a:gd name="connsiteX6" fmla="*/ 536364 w 536364"/>
                <a:gd name="connsiteY6" fmla="*/ 1124877 h 1124877"/>
                <a:gd name="connsiteX7" fmla="*/ 451423 w 536364"/>
                <a:gd name="connsiteY7" fmla="*/ 1116314 h 1124877"/>
                <a:gd name="connsiteX8" fmla="*/ 0 w 536364"/>
                <a:gd name="connsiteY8" fmla="*/ 562438 h 1124877"/>
                <a:gd name="connsiteX9" fmla="*/ 451423 w 536364"/>
                <a:gd name="connsiteY9" fmla="*/ 8562 h 1124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6364" h="1124877">
                  <a:moveTo>
                    <a:pt x="536364" y="0"/>
                  </a:moveTo>
                  <a:lnTo>
                    <a:pt x="536364" y="25186"/>
                  </a:lnTo>
                  <a:lnTo>
                    <a:pt x="456541" y="33232"/>
                  </a:lnTo>
                  <a:cubicBezTo>
                    <a:pt x="210489" y="83582"/>
                    <a:pt x="25399" y="301289"/>
                    <a:pt x="25399" y="562225"/>
                  </a:cubicBezTo>
                  <a:cubicBezTo>
                    <a:pt x="25399" y="823162"/>
                    <a:pt x="210489" y="1040869"/>
                    <a:pt x="456541" y="1091218"/>
                  </a:cubicBezTo>
                  <a:lnTo>
                    <a:pt x="536364" y="1099265"/>
                  </a:lnTo>
                  <a:lnTo>
                    <a:pt x="536364" y="1124877"/>
                  </a:lnTo>
                  <a:lnTo>
                    <a:pt x="451423" y="1116314"/>
                  </a:lnTo>
                  <a:cubicBezTo>
                    <a:pt x="193797" y="1063596"/>
                    <a:pt x="0" y="835649"/>
                    <a:pt x="0" y="562438"/>
                  </a:cubicBezTo>
                  <a:cubicBezTo>
                    <a:pt x="0" y="289227"/>
                    <a:pt x="193797" y="61280"/>
                    <a:pt x="451423" y="856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30FF954D-5F0A-974F-A853-08F3747B8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90869" y="6293274"/>
              <a:ext cx="1130598" cy="564727"/>
            </a:xfrm>
            <a:custGeom>
              <a:avLst/>
              <a:gdLst>
                <a:gd name="connsiteX0" fmla="*/ 565300 w 1130598"/>
                <a:gd name="connsiteY0" fmla="*/ 0 h 564727"/>
                <a:gd name="connsiteX1" fmla="*/ 1119176 w 1130598"/>
                <a:gd name="connsiteY1" fmla="*/ 451422 h 564727"/>
                <a:gd name="connsiteX2" fmla="*/ 1130598 w 1130598"/>
                <a:gd name="connsiteY2" fmla="*/ 564727 h 564727"/>
                <a:gd name="connsiteX3" fmla="*/ 1105221 w 1130598"/>
                <a:gd name="connsiteY3" fmla="*/ 564727 h 564727"/>
                <a:gd name="connsiteX4" fmla="*/ 1094293 w 1130598"/>
                <a:gd name="connsiteY4" fmla="*/ 456328 h 564727"/>
                <a:gd name="connsiteX5" fmla="*/ 565300 w 1130598"/>
                <a:gd name="connsiteY5" fmla="*/ 25186 h 564727"/>
                <a:gd name="connsiteX6" fmla="*/ 36306 w 1130598"/>
                <a:gd name="connsiteY6" fmla="*/ 456328 h 564727"/>
                <a:gd name="connsiteX7" fmla="*/ 25378 w 1130598"/>
                <a:gd name="connsiteY7" fmla="*/ 564727 h 564727"/>
                <a:gd name="connsiteX8" fmla="*/ 0 w 1130598"/>
                <a:gd name="connsiteY8" fmla="*/ 564727 h 564727"/>
                <a:gd name="connsiteX9" fmla="*/ 11423 w 1130598"/>
                <a:gd name="connsiteY9" fmla="*/ 451422 h 564727"/>
                <a:gd name="connsiteX10" fmla="*/ 565300 w 1130598"/>
                <a:gd name="connsiteY10" fmla="*/ 0 h 564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598" h="564727">
                  <a:moveTo>
                    <a:pt x="565300" y="0"/>
                  </a:moveTo>
                  <a:cubicBezTo>
                    <a:pt x="838510" y="0"/>
                    <a:pt x="1066458" y="193796"/>
                    <a:pt x="1119176" y="451422"/>
                  </a:cubicBezTo>
                  <a:lnTo>
                    <a:pt x="1130598" y="564727"/>
                  </a:lnTo>
                  <a:lnTo>
                    <a:pt x="1105221" y="564727"/>
                  </a:lnTo>
                  <a:lnTo>
                    <a:pt x="1094293" y="456328"/>
                  </a:lnTo>
                  <a:cubicBezTo>
                    <a:pt x="1043944" y="210276"/>
                    <a:pt x="826237" y="25186"/>
                    <a:pt x="565300" y="25186"/>
                  </a:cubicBezTo>
                  <a:cubicBezTo>
                    <a:pt x="304362" y="25186"/>
                    <a:pt x="86655" y="210276"/>
                    <a:pt x="36306" y="456328"/>
                  </a:cubicBezTo>
                  <a:lnTo>
                    <a:pt x="25378" y="564727"/>
                  </a:lnTo>
                  <a:lnTo>
                    <a:pt x="0" y="564727"/>
                  </a:lnTo>
                  <a:lnTo>
                    <a:pt x="11423" y="451422"/>
                  </a:lnTo>
                  <a:cubicBezTo>
                    <a:pt x="64141" y="193796"/>
                    <a:pt x="292089" y="0"/>
                    <a:pt x="56530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4515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na wolnym powietrzu, strażak, niebo, drzewo&#10;&#10;Opis wygenerowany automatycznie">
            <a:extLst>
              <a:ext uri="{FF2B5EF4-FFF2-40B4-BE49-F238E27FC236}">
                <a16:creationId xmlns:a16="http://schemas.microsoft.com/office/drawing/2014/main" xmlns="" id="{FAD3FE48-20B2-E65F-24A3-04EC009A4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Sklepienie niebieskie</Template>
  <TotalTime>3298</TotalTime>
  <Words>167</Words>
  <Application>Microsoft Office PowerPoint</Application>
  <PresentationFormat>Panoramiczny</PresentationFormat>
  <Paragraphs>60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1" baseType="lpstr">
      <vt:lpstr>Arial</vt:lpstr>
      <vt:lpstr>Avenir Next</vt:lpstr>
      <vt:lpstr>Neue Haas Grotesk Text Pro</vt:lpstr>
      <vt:lpstr>Times New Roman</vt:lpstr>
      <vt:lpstr>PunchcardVTI</vt:lpstr>
      <vt:lpstr>Ochotnicza Straż Pożarna  w  Kobyłce</vt:lpstr>
      <vt:lpstr>Prezentacja programu PowerPoint</vt:lpstr>
      <vt:lpstr>Prezentacja programu PowerPoint</vt:lpstr>
      <vt:lpstr>Pozyskane środki w 2025r.</vt:lpstr>
      <vt:lpstr>Działalność ratownicza:</vt:lpstr>
      <vt:lpstr>Prezentacja programu PowerPoint</vt:lpstr>
      <vt:lpstr>Prezentacja programu PowerPoint</vt:lpstr>
      <vt:lpstr>Prezentacja programu PowerPoint</vt:lpstr>
      <vt:lpstr>Prezentacja programu PowerPoint</vt:lpstr>
      <vt:lpstr>TOP 10 </vt:lpstr>
      <vt:lpstr>Działalność ratownicza w 2026r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Organizacja Akcji Krwiodawstwa – zebrano łącznie 68,400 krwi pełnej. </vt:lpstr>
      <vt:lpstr>INWESTYCJE W LATACH 2021-2026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Ochotnicza Straż Pożarna  w  Kobyłce</dc:title>
  <dc:creator>Natalia Spinek</dc:creator>
  <cp:lastModifiedBy>Joanna Godlewska</cp:lastModifiedBy>
  <cp:revision>12</cp:revision>
  <dcterms:created xsi:type="dcterms:W3CDTF">2026-03-11T08:16:47Z</dcterms:created>
  <dcterms:modified xsi:type="dcterms:W3CDTF">2026-04-20T10:35:17Z</dcterms:modified>
</cp:coreProperties>
</file>