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</p:sldMasterIdLst>
  <p:sldIdLst>
    <p:sldId id="257" r:id="rId4"/>
    <p:sldId id="258" r:id="rId5"/>
    <p:sldId id="272" r:id="rId6"/>
    <p:sldId id="259" r:id="rId7"/>
    <p:sldId id="271" r:id="rId8"/>
    <p:sldId id="273" r:id="rId9"/>
    <p:sldId id="275" r:id="rId10"/>
    <p:sldId id="278" r:id="rId11"/>
    <p:sldId id="279" r:id="rId12"/>
    <p:sldId id="276" r:id="rId13"/>
    <p:sldId id="280" r:id="rId14"/>
    <p:sldId id="277" r:id="rId15"/>
    <p:sldId id="282" r:id="rId16"/>
    <p:sldId id="260" r:id="rId17"/>
    <p:sldId id="261" r:id="rId18"/>
    <p:sldId id="274" r:id="rId19"/>
    <p:sldId id="266" r:id="rId2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60"/>
  </p:normalViewPr>
  <p:slideViewPr>
    <p:cSldViewPr>
      <p:cViewPr varScale="1">
        <p:scale>
          <a:sx n="81" d="100"/>
          <a:sy n="81" d="100"/>
        </p:scale>
        <p:origin x="1522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asia\Documents\Koszty%20raport%202023-202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 sz="1400"/>
              <a:t>Koszty poniesione na realizację zadań z zakresu ochrony środowiska w latach 2023-2024 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622687480593054"/>
          <c:y val="0.13559167464772628"/>
          <c:w val="0.77628764573361342"/>
          <c:h val="0.6016401870336394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'nakłady finansowe'!$B$3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'nakłady finansowe'!$A$4:$A$14</c:f>
              <c:strCache>
                <c:ptCount val="11"/>
                <c:pt idx="0">
                  <c:v>Ochrona klimatu i jakości powietrza</c:v>
                </c:pt>
                <c:pt idx="1">
                  <c:v>Zagrożenie hałasem</c:v>
                </c:pt>
                <c:pt idx="2">
                  <c:v>Promieniowanie elektromagnetyczne</c:v>
                </c:pt>
                <c:pt idx="3">
                  <c:v>Gospodarowanie wodami</c:v>
                </c:pt>
                <c:pt idx="4">
                  <c:v>Gospodarka wodno – ściekowa</c:v>
                </c:pt>
                <c:pt idx="5">
                  <c:v>Zasoby geologiczne</c:v>
                </c:pt>
                <c:pt idx="6">
                  <c:v>Gleby</c:v>
                </c:pt>
                <c:pt idx="7">
                  <c:v>Gospodarka odpadami
i zapobieganie powstawaniu odpadów</c:v>
                </c:pt>
                <c:pt idx="8">
                  <c:v>Zasoby przyrodnicze</c:v>
                </c:pt>
                <c:pt idx="9">
                  <c:v>Zagrożenie poważnymi awariami</c:v>
                </c:pt>
                <c:pt idx="10">
                  <c:v>Działania systemowe</c:v>
                </c:pt>
              </c:strCache>
            </c:strRef>
          </c:cat>
          <c:val>
            <c:numRef>
              <c:f>'nakłady finansowe'!$B$4:$B$14</c:f>
              <c:numCache>
                <c:formatCode>General</c:formatCode>
                <c:ptCount val="11"/>
                <c:pt idx="0" formatCode="#,##0.00">
                  <c:v>2299573.7000000002</c:v>
                </c:pt>
                <c:pt idx="1">
                  <c:v>0</c:v>
                </c:pt>
                <c:pt idx="2">
                  <c:v>0</c:v>
                </c:pt>
                <c:pt idx="3" formatCode="#,##0.00">
                  <c:v>514277.6</c:v>
                </c:pt>
                <c:pt idx="4" formatCode="#,##0.00">
                  <c:v>188646.8</c:v>
                </c:pt>
                <c:pt idx="5">
                  <c:v>0</c:v>
                </c:pt>
                <c:pt idx="6">
                  <c:v>0</c:v>
                </c:pt>
                <c:pt idx="7" formatCode="#,##0.00">
                  <c:v>11305635.83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67-449B-A50B-A60142210019}"/>
            </c:ext>
          </c:extLst>
        </c:ser>
        <c:ser>
          <c:idx val="1"/>
          <c:order val="1"/>
          <c:tx>
            <c:strRef>
              <c:f>'nakłady finansowe'!$C$3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'nakłady finansowe'!$A$4:$A$14</c:f>
              <c:strCache>
                <c:ptCount val="11"/>
                <c:pt idx="0">
                  <c:v>Ochrona klimatu i jakości powietrza</c:v>
                </c:pt>
                <c:pt idx="1">
                  <c:v>Zagrożenie hałasem</c:v>
                </c:pt>
                <c:pt idx="2">
                  <c:v>Promieniowanie elektromagnetyczne</c:v>
                </c:pt>
                <c:pt idx="3">
                  <c:v>Gospodarowanie wodami</c:v>
                </c:pt>
                <c:pt idx="4">
                  <c:v>Gospodarka wodno – ściekowa</c:v>
                </c:pt>
                <c:pt idx="5">
                  <c:v>Zasoby geologiczne</c:v>
                </c:pt>
                <c:pt idx="6">
                  <c:v>Gleby</c:v>
                </c:pt>
                <c:pt idx="7">
                  <c:v>Gospodarka odpadami
i zapobieganie powstawaniu odpadów</c:v>
                </c:pt>
                <c:pt idx="8">
                  <c:v>Zasoby przyrodnicze</c:v>
                </c:pt>
                <c:pt idx="9">
                  <c:v>Zagrożenie poważnymi awariami</c:v>
                </c:pt>
                <c:pt idx="10">
                  <c:v>Działania systemowe</c:v>
                </c:pt>
              </c:strCache>
            </c:strRef>
          </c:cat>
          <c:val>
            <c:numRef>
              <c:f>'nakłady finansowe'!$C$4:$C$14</c:f>
              <c:numCache>
                <c:formatCode>#,##0.00</c:formatCode>
                <c:ptCount val="11"/>
                <c:pt idx="0">
                  <c:v>3234244.94</c:v>
                </c:pt>
                <c:pt idx="1">
                  <c:v>3356585.43</c:v>
                </c:pt>
                <c:pt idx="2" formatCode="General">
                  <c:v>0</c:v>
                </c:pt>
                <c:pt idx="3" formatCode="General">
                  <c:v>261551.58</c:v>
                </c:pt>
                <c:pt idx="4">
                  <c:v>5238370.71</c:v>
                </c:pt>
                <c:pt idx="5" formatCode="General">
                  <c:v>0</c:v>
                </c:pt>
                <c:pt idx="6" formatCode="General">
                  <c:v>0</c:v>
                </c:pt>
                <c:pt idx="7" formatCode="General">
                  <c:v>11756989.140000001</c:v>
                </c:pt>
                <c:pt idx="8">
                  <c:v>141843</c:v>
                </c:pt>
                <c:pt idx="9" formatCode="General">
                  <c:v>0</c:v>
                </c:pt>
                <c:pt idx="10" formatCode="#,##0">
                  <c:v>65000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67-449B-A50B-A601422100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8116480"/>
        <c:axId val="153228928"/>
        <c:axId val="0"/>
      </c:bar3DChart>
      <c:catAx>
        <c:axId val="1881164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3228928"/>
        <c:crosses val="autoZero"/>
        <c:auto val="1"/>
        <c:lblAlgn val="ctr"/>
        <c:lblOffset val="100"/>
        <c:noMultiLvlLbl val="0"/>
      </c:catAx>
      <c:valAx>
        <c:axId val="153228928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18811648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pl-PL">
                <a:latin typeface="Times New Roman" pitchFamily="18" charset="0"/>
                <a:cs typeface="Times New Roman" pitchFamily="18" charset="0"/>
              </a:rPr>
              <a:t>Stopień realizacji zadań z Programu Ochrony Środowiska na lata 2024-2032 za rok 2024</a:t>
            </a:r>
          </a:p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pl-PL" sz="1400" b="0">
                <a:latin typeface="Times New Roman" pitchFamily="18" charset="0"/>
                <a:cs typeface="Times New Roman" pitchFamily="18" charset="0"/>
              </a:rPr>
              <a:t>(wg obszarów zadań)</a:t>
            </a:r>
          </a:p>
        </c:rich>
      </c:tx>
      <c:layout>
        <c:manualLayout>
          <c:xMode val="edge"/>
          <c:yMode val="edge"/>
          <c:x val="0.12724485895573734"/>
          <c:y val="4.7949994109455968E-2"/>
        </c:manualLayout>
      </c:layout>
      <c:overlay val="0"/>
    </c:title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'stopień realizacji zadań'!$B$4</c:f>
              <c:strCache>
                <c:ptCount val="1"/>
                <c:pt idx="0">
                  <c:v>Zrealizowane</c:v>
                </c:pt>
              </c:strCache>
            </c:strRef>
          </c:tx>
          <c:cat>
            <c:strRef>
              <c:f>'stopień realizacji zadań'!$A$5:$A$15</c:f>
              <c:strCache>
                <c:ptCount val="11"/>
                <c:pt idx="0">
                  <c:v>Ochrona klimatu i jakości powietrza</c:v>
                </c:pt>
                <c:pt idx="1">
                  <c:v>Zagrożenie hałasem</c:v>
                </c:pt>
                <c:pt idx="2">
                  <c:v>Promieniowanie elektromagnetyczne</c:v>
                </c:pt>
                <c:pt idx="3">
                  <c:v>Gospodarowanie wodami</c:v>
                </c:pt>
                <c:pt idx="4">
                  <c:v>Gospodarka wodno – ściekowa</c:v>
                </c:pt>
                <c:pt idx="5">
                  <c:v>Zasoby geologiczne</c:v>
                </c:pt>
                <c:pt idx="6">
                  <c:v>Gleby</c:v>
                </c:pt>
                <c:pt idx="7">
                  <c:v>Gospodarka odpadami
i zapobieganie powstawaniu odpadów</c:v>
                </c:pt>
                <c:pt idx="8">
                  <c:v>Zasoby przyrodnicze</c:v>
                </c:pt>
                <c:pt idx="9">
                  <c:v>Zagrożenie poważnymi awariami</c:v>
                </c:pt>
                <c:pt idx="10">
                  <c:v>Działania systemowe</c:v>
                </c:pt>
              </c:strCache>
            </c:strRef>
          </c:cat>
          <c:val>
            <c:numRef>
              <c:f>'stopień realizacji zadań'!$B$5:$B$15</c:f>
            </c:numRef>
          </c:val>
          <c:extLst>
            <c:ext xmlns:c16="http://schemas.microsoft.com/office/drawing/2014/chart" uri="{C3380CC4-5D6E-409C-BE32-E72D297353CC}">
              <c16:uniqueId val="{00000000-E807-4761-A7E7-8FE8AADFEEC6}"/>
            </c:ext>
          </c:extLst>
        </c:ser>
        <c:ser>
          <c:idx val="1"/>
          <c:order val="1"/>
          <c:tx>
            <c:strRef>
              <c:f>'stopień realizacji zadań'!$C$4</c:f>
              <c:strCache>
                <c:ptCount val="1"/>
                <c:pt idx="0">
                  <c:v>Brak realizacji</c:v>
                </c:pt>
              </c:strCache>
            </c:strRef>
          </c:tx>
          <c:cat>
            <c:strRef>
              <c:f>'stopień realizacji zadań'!$A$5:$A$15</c:f>
              <c:strCache>
                <c:ptCount val="11"/>
                <c:pt idx="0">
                  <c:v>Ochrona klimatu i jakości powietrza</c:v>
                </c:pt>
                <c:pt idx="1">
                  <c:v>Zagrożenie hałasem</c:v>
                </c:pt>
                <c:pt idx="2">
                  <c:v>Promieniowanie elektromagnetyczne</c:v>
                </c:pt>
                <c:pt idx="3">
                  <c:v>Gospodarowanie wodami</c:v>
                </c:pt>
                <c:pt idx="4">
                  <c:v>Gospodarka wodno – ściekowa</c:v>
                </c:pt>
                <c:pt idx="5">
                  <c:v>Zasoby geologiczne</c:v>
                </c:pt>
                <c:pt idx="6">
                  <c:v>Gleby</c:v>
                </c:pt>
                <c:pt idx="7">
                  <c:v>Gospodarka odpadami
i zapobieganie powstawaniu odpadów</c:v>
                </c:pt>
                <c:pt idx="8">
                  <c:v>Zasoby przyrodnicze</c:v>
                </c:pt>
                <c:pt idx="9">
                  <c:v>Zagrożenie poważnymi awariami</c:v>
                </c:pt>
                <c:pt idx="10">
                  <c:v>Działania systemowe</c:v>
                </c:pt>
              </c:strCache>
            </c:strRef>
          </c:cat>
          <c:val>
            <c:numRef>
              <c:f>'stopień realizacji zadań'!$C$5:$C$15</c:f>
            </c:numRef>
          </c:val>
          <c:extLst>
            <c:ext xmlns:c16="http://schemas.microsoft.com/office/drawing/2014/chart" uri="{C3380CC4-5D6E-409C-BE32-E72D297353CC}">
              <c16:uniqueId val="{00000001-E807-4761-A7E7-8FE8AADFEEC6}"/>
            </c:ext>
          </c:extLst>
        </c:ser>
        <c:ser>
          <c:idx val="2"/>
          <c:order val="2"/>
          <c:tx>
            <c:strRef>
              <c:f>'stopień realizacji zadań'!$D$4</c:f>
              <c:strCache>
                <c:ptCount val="1"/>
                <c:pt idx="0">
                  <c:v>W trakcie</c:v>
                </c:pt>
              </c:strCache>
            </c:strRef>
          </c:tx>
          <c:cat>
            <c:strRef>
              <c:f>'stopień realizacji zadań'!$A$5:$A$15</c:f>
              <c:strCache>
                <c:ptCount val="11"/>
                <c:pt idx="0">
                  <c:v>Ochrona klimatu i jakości powietrza</c:v>
                </c:pt>
                <c:pt idx="1">
                  <c:v>Zagrożenie hałasem</c:v>
                </c:pt>
                <c:pt idx="2">
                  <c:v>Promieniowanie elektromagnetyczne</c:v>
                </c:pt>
                <c:pt idx="3">
                  <c:v>Gospodarowanie wodami</c:v>
                </c:pt>
                <c:pt idx="4">
                  <c:v>Gospodarka wodno – ściekowa</c:v>
                </c:pt>
                <c:pt idx="5">
                  <c:v>Zasoby geologiczne</c:v>
                </c:pt>
                <c:pt idx="6">
                  <c:v>Gleby</c:v>
                </c:pt>
                <c:pt idx="7">
                  <c:v>Gospodarka odpadami
i zapobieganie powstawaniu odpadów</c:v>
                </c:pt>
                <c:pt idx="8">
                  <c:v>Zasoby przyrodnicze</c:v>
                </c:pt>
                <c:pt idx="9">
                  <c:v>Zagrożenie poważnymi awariami</c:v>
                </c:pt>
                <c:pt idx="10">
                  <c:v>Działania systemowe</c:v>
                </c:pt>
              </c:strCache>
            </c:strRef>
          </c:cat>
          <c:val>
            <c:numRef>
              <c:f>'stopień realizacji zadań'!$D$5:$D$15</c:f>
            </c:numRef>
          </c:val>
          <c:extLst>
            <c:ext xmlns:c16="http://schemas.microsoft.com/office/drawing/2014/chart" uri="{C3380CC4-5D6E-409C-BE32-E72D297353CC}">
              <c16:uniqueId val="{00000002-E807-4761-A7E7-8FE8AADFEEC6}"/>
            </c:ext>
          </c:extLst>
        </c:ser>
        <c:ser>
          <c:idx val="3"/>
          <c:order val="3"/>
          <c:tx>
            <c:strRef>
              <c:f>'stopień realizacji zadań'!$E$4</c:f>
              <c:strCache>
                <c:ptCount val="1"/>
                <c:pt idx="0">
                  <c:v>Brak danych</c:v>
                </c:pt>
              </c:strCache>
            </c:strRef>
          </c:tx>
          <c:cat>
            <c:strRef>
              <c:f>'stopień realizacji zadań'!$A$5:$A$15</c:f>
              <c:strCache>
                <c:ptCount val="11"/>
                <c:pt idx="0">
                  <c:v>Ochrona klimatu i jakości powietrza</c:v>
                </c:pt>
                <c:pt idx="1">
                  <c:v>Zagrożenie hałasem</c:v>
                </c:pt>
                <c:pt idx="2">
                  <c:v>Promieniowanie elektromagnetyczne</c:v>
                </c:pt>
                <c:pt idx="3">
                  <c:v>Gospodarowanie wodami</c:v>
                </c:pt>
                <c:pt idx="4">
                  <c:v>Gospodarka wodno – ściekowa</c:v>
                </c:pt>
                <c:pt idx="5">
                  <c:v>Zasoby geologiczne</c:v>
                </c:pt>
                <c:pt idx="6">
                  <c:v>Gleby</c:v>
                </c:pt>
                <c:pt idx="7">
                  <c:v>Gospodarka odpadami
i zapobieganie powstawaniu odpadów</c:v>
                </c:pt>
                <c:pt idx="8">
                  <c:v>Zasoby przyrodnicze</c:v>
                </c:pt>
                <c:pt idx="9">
                  <c:v>Zagrożenie poważnymi awariami</c:v>
                </c:pt>
                <c:pt idx="10">
                  <c:v>Działania systemowe</c:v>
                </c:pt>
              </c:strCache>
            </c:strRef>
          </c:cat>
          <c:val>
            <c:numRef>
              <c:f>'stopień realizacji zadań'!$E$5:$E$15</c:f>
            </c:numRef>
          </c:val>
          <c:extLst>
            <c:ext xmlns:c16="http://schemas.microsoft.com/office/drawing/2014/chart" uri="{C3380CC4-5D6E-409C-BE32-E72D297353CC}">
              <c16:uniqueId val="{00000003-E807-4761-A7E7-8FE8AADFEEC6}"/>
            </c:ext>
          </c:extLst>
        </c:ser>
        <c:ser>
          <c:idx val="4"/>
          <c:order val="4"/>
          <c:tx>
            <c:strRef>
              <c:f>'stopień realizacji zadań'!$F$4</c:f>
              <c:strCache>
                <c:ptCount val="1"/>
                <c:pt idx="0">
                  <c:v>liczba zadań</c:v>
                </c:pt>
              </c:strCache>
            </c:strRef>
          </c:tx>
          <c:cat>
            <c:strRef>
              <c:f>'stopień realizacji zadań'!$A$5:$A$15</c:f>
              <c:strCache>
                <c:ptCount val="11"/>
                <c:pt idx="0">
                  <c:v>Ochrona klimatu i jakości powietrza</c:v>
                </c:pt>
                <c:pt idx="1">
                  <c:v>Zagrożenie hałasem</c:v>
                </c:pt>
                <c:pt idx="2">
                  <c:v>Promieniowanie elektromagnetyczne</c:v>
                </c:pt>
                <c:pt idx="3">
                  <c:v>Gospodarowanie wodami</c:v>
                </c:pt>
                <c:pt idx="4">
                  <c:v>Gospodarka wodno – ściekowa</c:v>
                </c:pt>
                <c:pt idx="5">
                  <c:v>Zasoby geologiczne</c:v>
                </c:pt>
                <c:pt idx="6">
                  <c:v>Gleby</c:v>
                </c:pt>
                <c:pt idx="7">
                  <c:v>Gospodarka odpadami
i zapobieganie powstawaniu odpadów</c:v>
                </c:pt>
                <c:pt idx="8">
                  <c:v>Zasoby przyrodnicze</c:v>
                </c:pt>
                <c:pt idx="9">
                  <c:v>Zagrożenie poważnymi awariami</c:v>
                </c:pt>
                <c:pt idx="10">
                  <c:v>Działania systemowe</c:v>
                </c:pt>
              </c:strCache>
            </c:strRef>
          </c:cat>
          <c:val>
            <c:numRef>
              <c:f>'stopień realizacji zadań'!$F$5:$F$15</c:f>
            </c:numRef>
          </c:val>
          <c:extLst>
            <c:ext xmlns:c16="http://schemas.microsoft.com/office/drawing/2014/chart" uri="{C3380CC4-5D6E-409C-BE32-E72D297353CC}">
              <c16:uniqueId val="{00000004-E807-4761-A7E7-8FE8AADFEEC6}"/>
            </c:ext>
          </c:extLst>
        </c:ser>
        <c:ser>
          <c:idx val="5"/>
          <c:order val="5"/>
          <c:tx>
            <c:strRef>
              <c:f>'stopień realizacji zadań'!$G$4</c:f>
              <c:strCache>
                <c:ptCount val="1"/>
                <c:pt idx="0">
                  <c:v>% zrealizowanych zadań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strRef>
              <c:f>'stopień realizacji zadań'!$A$5:$A$15</c:f>
              <c:strCache>
                <c:ptCount val="11"/>
                <c:pt idx="0">
                  <c:v>Ochrona klimatu i jakości powietrza</c:v>
                </c:pt>
                <c:pt idx="1">
                  <c:v>Zagrożenie hałasem</c:v>
                </c:pt>
                <c:pt idx="2">
                  <c:v>Promieniowanie elektromagnetyczne</c:v>
                </c:pt>
                <c:pt idx="3">
                  <c:v>Gospodarowanie wodami</c:v>
                </c:pt>
                <c:pt idx="4">
                  <c:v>Gospodarka wodno – ściekowa</c:v>
                </c:pt>
                <c:pt idx="5">
                  <c:v>Zasoby geologiczne</c:v>
                </c:pt>
                <c:pt idx="6">
                  <c:v>Gleby</c:v>
                </c:pt>
                <c:pt idx="7">
                  <c:v>Gospodarka odpadami
i zapobieganie powstawaniu odpadów</c:v>
                </c:pt>
                <c:pt idx="8">
                  <c:v>Zasoby przyrodnicze</c:v>
                </c:pt>
                <c:pt idx="9">
                  <c:v>Zagrożenie poważnymi awariami</c:v>
                </c:pt>
                <c:pt idx="10">
                  <c:v>Działania systemowe</c:v>
                </c:pt>
              </c:strCache>
            </c:strRef>
          </c:cat>
          <c:val>
            <c:numRef>
              <c:f>'stopień realizacji zadań'!$G$5:$G$15</c:f>
              <c:numCache>
                <c:formatCode>General</c:formatCode>
                <c:ptCount val="11"/>
                <c:pt idx="0">
                  <c:v>77.777777777777786</c:v>
                </c:pt>
                <c:pt idx="1">
                  <c:v>60</c:v>
                </c:pt>
                <c:pt idx="2">
                  <c:v>33.333333333333329</c:v>
                </c:pt>
                <c:pt idx="3">
                  <c:v>50</c:v>
                </c:pt>
                <c:pt idx="4">
                  <c:v>50</c:v>
                </c:pt>
                <c:pt idx="5">
                  <c:v>0</c:v>
                </c:pt>
                <c:pt idx="6">
                  <c:v>0</c:v>
                </c:pt>
                <c:pt idx="7">
                  <c:v>90</c:v>
                </c:pt>
                <c:pt idx="8">
                  <c:v>77.777777777777786</c:v>
                </c:pt>
                <c:pt idx="9">
                  <c:v>100</c:v>
                </c:pt>
                <c:pt idx="1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807-4761-A7E7-8FE8AADFEE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4930816"/>
        <c:axId val="213295680"/>
      </c:radarChart>
      <c:catAx>
        <c:axId val="224930816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crossAx val="213295680"/>
        <c:crosses val="autoZero"/>
        <c:auto val="1"/>
        <c:lblAlgn val="ctr"/>
        <c:lblOffset val="100"/>
        <c:noMultiLvlLbl val="0"/>
      </c:catAx>
      <c:valAx>
        <c:axId val="213295680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crossAx val="22493081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7F881-D311-44A9-99F5-C6FEBB898E5F}" type="datetimeFigureOut">
              <a:rPr lang="pl-PL" smtClean="0"/>
              <a:t>2025-12-18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3636D-9D4A-4FB4-BA91-6F4BECBB4C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0874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7F881-D311-44A9-99F5-C6FEBB898E5F}" type="datetimeFigureOut">
              <a:rPr lang="pl-PL" smtClean="0"/>
              <a:t>2025-12-18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3636D-9D4A-4FB4-BA91-6F4BECBB4C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9943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7F881-D311-44A9-99F5-C6FEBB898E5F}" type="datetimeFigureOut">
              <a:rPr lang="pl-PL" smtClean="0"/>
              <a:t>2025-12-18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3636D-9D4A-4FB4-BA91-6F4BECBB4C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8795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7F881-D311-44A9-99F5-C6FEBB898E5F}" type="datetimeFigureOut">
              <a:rPr lang="pl-PL" smtClean="0"/>
              <a:t>2025-12-18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3636D-9D4A-4FB4-BA91-6F4BECBB4C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6425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02A0F-98E0-45A6-B2B9-734CCE75902D}" type="datetimeFigureOut">
              <a:rPr lang="pl-PL" smtClean="0"/>
              <a:t>2025-12-18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672A2-A0A6-4F23-AAF7-873782D4B7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8122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02A0F-98E0-45A6-B2B9-734CCE75902D}" type="datetimeFigureOut">
              <a:rPr lang="pl-PL" smtClean="0"/>
              <a:t>2025-12-18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672A2-A0A6-4F23-AAF7-873782D4B7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3381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02A0F-98E0-45A6-B2B9-734CCE75902D}" type="datetimeFigureOut">
              <a:rPr lang="pl-PL" smtClean="0"/>
              <a:t>2025-12-18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672A2-A0A6-4F23-AAF7-873782D4B7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3391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02A0F-98E0-45A6-B2B9-734CCE75902D}" type="datetimeFigureOut">
              <a:rPr lang="pl-PL" smtClean="0"/>
              <a:t>2025-12-18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672A2-A0A6-4F23-AAF7-873782D4B7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853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02A0F-98E0-45A6-B2B9-734CCE75902D}" type="datetimeFigureOut">
              <a:rPr lang="pl-PL" smtClean="0"/>
              <a:t>2025-12-18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672A2-A0A6-4F23-AAF7-873782D4B7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0035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02A0F-98E0-45A6-B2B9-734CCE75902D}" type="datetimeFigureOut">
              <a:rPr lang="pl-PL" smtClean="0"/>
              <a:t>2025-12-18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672A2-A0A6-4F23-AAF7-873782D4B7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09236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02A0F-98E0-45A6-B2B9-734CCE75902D}" type="datetimeFigureOut">
              <a:rPr lang="pl-PL" smtClean="0"/>
              <a:t>2025-12-18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672A2-A0A6-4F23-AAF7-873782D4B7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2214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7F881-D311-44A9-99F5-C6FEBB898E5F}" type="datetimeFigureOut">
              <a:rPr lang="pl-PL" smtClean="0"/>
              <a:t>2025-12-18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3636D-9D4A-4FB4-BA91-6F4BECBB4C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44633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02A0F-98E0-45A6-B2B9-734CCE75902D}" type="datetimeFigureOut">
              <a:rPr lang="pl-PL" smtClean="0"/>
              <a:t>2025-12-18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672A2-A0A6-4F23-AAF7-873782D4B7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71115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02A0F-98E0-45A6-B2B9-734CCE75902D}" type="datetimeFigureOut">
              <a:rPr lang="pl-PL" smtClean="0"/>
              <a:t>2025-12-18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672A2-A0A6-4F23-AAF7-873782D4B7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4498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02A0F-98E0-45A6-B2B9-734CCE75902D}" type="datetimeFigureOut">
              <a:rPr lang="pl-PL" smtClean="0"/>
              <a:t>2025-12-18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672A2-A0A6-4F23-AAF7-873782D4B7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29433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02A0F-98E0-45A6-B2B9-734CCE75902D}" type="datetimeFigureOut">
              <a:rPr lang="pl-PL" smtClean="0"/>
              <a:t>2025-12-18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672A2-A0A6-4F23-AAF7-873782D4B7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98053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84DFD-3423-4B78-88FB-4433A4CB943B}" type="datetimeFigureOut">
              <a:rPr lang="pl-PL" smtClean="0"/>
              <a:t>2025-12-18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25BA6-8B80-44A0-B43F-9871D88D61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80638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84DFD-3423-4B78-88FB-4433A4CB943B}" type="datetimeFigureOut">
              <a:rPr lang="pl-PL" smtClean="0"/>
              <a:t>2025-12-18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25BA6-8B80-44A0-B43F-9871D88D61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81150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84DFD-3423-4B78-88FB-4433A4CB943B}" type="datetimeFigureOut">
              <a:rPr lang="pl-PL" smtClean="0"/>
              <a:t>2025-12-18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25BA6-8B80-44A0-B43F-9871D88D61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24304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84DFD-3423-4B78-88FB-4433A4CB943B}" type="datetimeFigureOut">
              <a:rPr lang="pl-PL" smtClean="0"/>
              <a:t>2025-12-18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25BA6-8B80-44A0-B43F-9871D88D61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88477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84DFD-3423-4B78-88FB-4433A4CB943B}" type="datetimeFigureOut">
              <a:rPr lang="pl-PL" smtClean="0"/>
              <a:t>2025-12-18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25BA6-8B80-44A0-B43F-9871D88D61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6704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84DFD-3423-4B78-88FB-4433A4CB943B}" type="datetimeFigureOut">
              <a:rPr lang="pl-PL" smtClean="0"/>
              <a:t>2025-12-18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25BA6-8B80-44A0-B43F-9871D88D61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3044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7F881-D311-44A9-99F5-C6FEBB898E5F}" type="datetimeFigureOut">
              <a:rPr lang="pl-PL" smtClean="0"/>
              <a:t>2025-12-18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3636D-9D4A-4FB4-BA91-6F4BECBB4C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07201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84DFD-3423-4B78-88FB-4433A4CB943B}" type="datetimeFigureOut">
              <a:rPr lang="pl-PL" smtClean="0"/>
              <a:t>2025-12-18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25BA6-8B80-44A0-B43F-9871D88D61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77581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84DFD-3423-4B78-88FB-4433A4CB943B}" type="datetimeFigureOut">
              <a:rPr lang="pl-PL" smtClean="0"/>
              <a:t>2025-12-18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25BA6-8B80-44A0-B43F-9871D88D61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06576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84DFD-3423-4B78-88FB-4433A4CB943B}" type="datetimeFigureOut">
              <a:rPr lang="pl-PL" smtClean="0"/>
              <a:t>2025-12-18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25BA6-8B80-44A0-B43F-9871D88D61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41045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84DFD-3423-4B78-88FB-4433A4CB943B}" type="datetimeFigureOut">
              <a:rPr lang="pl-PL" smtClean="0"/>
              <a:t>2025-12-18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25BA6-8B80-44A0-B43F-9871D88D61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84863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84DFD-3423-4B78-88FB-4433A4CB943B}" type="datetimeFigureOut">
              <a:rPr lang="pl-PL" smtClean="0"/>
              <a:t>2025-12-18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25BA6-8B80-44A0-B43F-9871D88D61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5851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7F881-D311-44A9-99F5-C6FEBB898E5F}" type="datetimeFigureOut">
              <a:rPr lang="pl-PL" smtClean="0"/>
              <a:t>2025-12-18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3636D-9D4A-4FB4-BA91-6F4BECBB4C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2374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7F881-D311-44A9-99F5-C6FEBB898E5F}" type="datetimeFigureOut">
              <a:rPr lang="pl-PL" smtClean="0"/>
              <a:t>2025-12-18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3636D-9D4A-4FB4-BA91-6F4BECBB4C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1816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7F881-D311-44A9-99F5-C6FEBB898E5F}" type="datetimeFigureOut">
              <a:rPr lang="pl-PL" smtClean="0"/>
              <a:t>2025-12-18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3636D-9D4A-4FB4-BA91-6F4BECBB4C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8524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7F881-D311-44A9-99F5-C6FEBB898E5F}" type="datetimeFigureOut">
              <a:rPr lang="pl-PL" smtClean="0"/>
              <a:t>2025-12-18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3636D-9D4A-4FB4-BA91-6F4BECBB4C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0785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7F881-D311-44A9-99F5-C6FEBB898E5F}" type="datetimeFigureOut">
              <a:rPr lang="pl-PL" smtClean="0"/>
              <a:t>2025-12-18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3636D-9D4A-4FB4-BA91-6F4BECBB4C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0691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7F881-D311-44A9-99F5-C6FEBB898E5F}" type="datetimeFigureOut">
              <a:rPr lang="pl-PL" smtClean="0"/>
              <a:t>2025-12-18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3636D-9D4A-4FB4-BA91-6F4BECBB4C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1875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7F881-D311-44A9-99F5-C6FEBB898E5F}" type="datetimeFigureOut">
              <a:rPr lang="pl-PL" smtClean="0"/>
              <a:t>2025-12-18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3636D-9D4A-4FB4-BA91-6F4BECBB4C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7515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02A0F-98E0-45A6-B2B9-734CCE75902D}" type="datetimeFigureOut">
              <a:rPr lang="pl-PL" smtClean="0"/>
              <a:t>2025-12-18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672A2-A0A6-4F23-AAF7-873782D4B7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421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84DFD-3423-4B78-88FB-4433A4CB943B}" type="datetimeFigureOut">
              <a:rPr lang="pl-PL" smtClean="0"/>
              <a:t>2025-12-18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25BA6-8B80-44A0-B43F-9871D88D61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8266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Raport z realizacji „Programu Ochrony Środowiska dla Miasta Kobyłka na lata 2017 – 2020 z perspektywą do 2024 r.” oraz „Programu Ochrony Środowiska dla Miasta Kobyłka na lata 2024-2032” </a:t>
            </a:r>
            <a:br>
              <a:rPr lang="pl-PL" sz="2000" dirty="0">
                <a:latin typeface="Times New Roman" pitchFamily="18" charset="0"/>
                <a:cs typeface="Times New Roman" pitchFamily="18" charset="0"/>
              </a:rPr>
            </a:br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za lata 2023-2024</a:t>
            </a:r>
            <a:br>
              <a:rPr lang="pl-PL" sz="2000" b="1" dirty="0">
                <a:latin typeface="Times New Roman" pitchFamily="18" charset="0"/>
                <a:cs typeface="Times New Roman" pitchFamily="18" charset="0"/>
              </a:rPr>
            </a:br>
            <a:endParaRPr lang="pl-PL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pl-PL" sz="2000" dirty="0"/>
          </a:p>
          <a:p>
            <a:pPr marL="0" indent="0" algn="ctr">
              <a:buNone/>
            </a:pPr>
            <a:endParaRPr lang="pl-PL" sz="2000" dirty="0"/>
          </a:p>
          <a:p>
            <a:pPr marL="0" indent="0" algn="ctr">
              <a:buNone/>
            </a:pPr>
            <a:endParaRPr lang="pl-PL" sz="2000" dirty="0"/>
          </a:p>
          <a:p>
            <a:pPr marL="0" indent="0" algn="ctr">
              <a:buNone/>
            </a:pPr>
            <a:endParaRPr lang="pl-PL" sz="2000" dirty="0"/>
          </a:p>
          <a:p>
            <a:pPr marL="0" indent="0" algn="ctr">
              <a:buNone/>
            </a:pPr>
            <a:endParaRPr lang="pl-PL" sz="2000" dirty="0"/>
          </a:p>
          <a:p>
            <a:pPr marL="0" indent="0" algn="ctr">
              <a:buNone/>
            </a:pPr>
            <a:endParaRPr lang="pl-PL" sz="2000" dirty="0"/>
          </a:p>
          <a:p>
            <a:pPr marL="0" indent="0" algn="ctr">
              <a:buNone/>
            </a:pPr>
            <a:endParaRPr lang="pl-PL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Kobyłka</a:t>
            </a:r>
            <a:r>
              <a:rPr lang="pl-PL" sz="1800">
                <a:latin typeface="Times New Roman" pitchFamily="18" charset="0"/>
                <a:cs typeface="Times New Roman" pitchFamily="18" charset="0"/>
              </a:rPr>
              <a:t>, 18.12.2025 r.</a:t>
            </a:r>
            <a:endParaRPr lang="pl-PL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az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450096"/>
            <a:ext cx="1546860" cy="18503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5073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Gospodarka wodno-ściekowa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l-PL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Dofinansowanie z Urzędu Miasta Kobyłka do podłączenia nieruchomości do kanalizacji sanitarnej przy jednoczesnym zlikwidowaniu zbiornika bezodpływowego. </a:t>
            </a:r>
          </a:p>
          <a:p>
            <a:pPr marL="0" indent="0" algn="ctr">
              <a:buNone/>
            </a:pPr>
            <a:endParaRPr lang="pl-PL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2023 r. 40 przyłączy</a:t>
            </a:r>
          </a:p>
          <a:p>
            <a:pPr marL="0" indent="0" algn="ctr">
              <a:buNone/>
            </a:pPr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2024 r. 47 przyłączy</a:t>
            </a:r>
          </a:p>
        </p:txBody>
      </p:sp>
    </p:spTree>
    <p:extLst>
      <p:ext uri="{BB962C8B-B14F-4D97-AF65-F5344CB8AC3E}">
        <p14:creationId xmlns:p14="http://schemas.microsoft.com/office/powerpoint/2010/main" val="2965971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Gospodarka wodno-ściekowa</a:t>
            </a:r>
            <a:br>
              <a:rPr lang="pl-PL" sz="2800" dirty="0">
                <a:latin typeface="Times New Roman" pitchFamily="18" charset="0"/>
                <a:cs typeface="Times New Roman" pitchFamily="18" charset="0"/>
              </a:rPr>
            </a:br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Przykładowy widok z Banku Danych Lokalnych GUS </a:t>
            </a:r>
            <a:br>
              <a:rPr lang="pl-PL" sz="2800" dirty="0"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(długość sieci wodociągowej)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44"/>
          <a:stretch/>
        </p:blipFill>
        <p:spPr bwMode="auto">
          <a:xfrm>
            <a:off x="0" y="1700808"/>
            <a:ext cx="9075018" cy="4570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2982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Gospodarka odpadami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l-PL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Selektywna zbiórka odpadów komunalnych</a:t>
            </a:r>
          </a:p>
          <a:p>
            <a:pPr marL="0" indent="0" algn="ctr">
              <a:buNone/>
            </a:pPr>
            <a:endParaRPr lang="pl-PL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Usuwanie azbestu</a:t>
            </a:r>
          </a:p>
          <a:p>
            <a:pPr marL="0" indent="0" algn="ctr">
              <a:buNone/>
            </a:pP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2023 r. – blisko 45 ton</a:t>
            </a:r>
          </a:p>
          <a:p>
            <a:pPr marL="0" indent="0" algn="ctr">
              <a:buNone/>
            </a:pP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2024 r. – blisko 24 tony</a:t>
            </a:r>
          </a:p>
          <a:p>
            <a:pPr marL="0" indent="0" algn="ctr">
              <a:buNone/>
            </a:pPr>
            <a:endParaRPr lang="pl-PL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Edukacja ekologiczna</a:t>
            </a:r>
          </a:p>
        </p:txBody>
      </p:sp>
    </p:spTree>
    <p:extLst>
      <p:ext uri="{BB962C8B-B14F-4D97-AF65-F5344CB8AC3E}">
        <p14:creationId xmlns:p14="http://schemas.microsoft.com/office/powerpoint/2010/main" val="4074027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Zasoby przyrodnicze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6280" y="1484784"/>
            <a:ext cx="8229600" cy="514116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pl-PL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pl-PL" sz="2400" b="1" dirty="0">
                <a:latin typeface="Times New Roman" pitchFamily="18" charset="0"/>
                <a:cs typeface="Times New Roman" pitchFamily="18" charset="0"/>
              </a:rPr>
              <a:t>22 pomniki przyrody</a:t>
            </a:r>
          </a:p>
          <a:p>
            <a:pPr marL="0" indent="0" algn="r">
              <a:buNone/>
            </a:pPr>
            <a:endParaRPr lang="pl-PL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1 głaz Edmunda </a:t>
            </a:r>
          </a:p>
          <a:p>
            <a:pPr marL="0" indent="0" algn="r">
              <a:buNone/>
            </a:pP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w rezerwacie </a:t>
            </a:r>
            <a:r>
              <a:rPr lang="pl-PL" sz="2400" dirty="0" err="1">
                <a:latin typeface="Times New Roman" pitchFamily="18" charset="0"/>
                <a:cs typeface="Times New Roman" pitchFamily="18" charset="0"/>
              </a:rPr>
              <a:t>Grabicz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endParaRPr lang="pl-PL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21 drzew </a:t>
            </a:r>
          </a:p>
          <a:p>
            <a:pPr marL="0" indent="0" algn="r">
              <a:buNone/>
            </a:pP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pomnikowych</a:t>
            </a:r>
          </a:p>
          <a:p>
            <a:pPr marL="0" indent="0" algn="r">
              <a:buNone/>
            </a:pPr>
            <a:endParaRPr lang="pl-PL" sz="1800" i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endParaRPr lang="pl-PL" sz="1800" i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pl-PL" sz="1800" i="1" dirty="0">
                <a:latin typeface="Times New Roman" pitchFamily="18" charset="0"/>
                <a:cs typeface="Times New Roman" pitchFamily="18" charset="0"/>
              </a:rPr>
              <a:t>Źródło grafiki: </a:t>
            </a:r>
          </a:p>
          <a:p>
            <a:pPr marL="0" indent="0" algn="r">
              <a:buNone/>
            </a:pPr>
            <a:r>
              <a:rPr lang="pl-PL" sz="1800" i="1" dirty="0">
                <a:latin typeface="Times New Roman" pitchFamily="18" charset="0"/>
                <a:cs typeface="Times New Roman" pitchFamily="18" charset="0"/>
              </a:rPr>
              <a:t>https://kobylka.e-mapa.net/ </a:t>
            </a:r>
          </a:p>
          <a:p>
            <a:pPr marL="0" indent="0" algn="ctr">
              <a:buNone/>
            </a:pP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4488" y="1412776"/>
            <a:ext cx="5206747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4405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Wykres 5" title="Koszty poniesione na realizację zadań z zakresu ochrony środowiska w latach 2023-2024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5000633"/>
              </p:ext>
            </p:extLst>
          </p:nvPr>
        </p:nvGraphicFramePr>
        <p:xfrm>
          <a:off x="560871" y="332656"/>
          <a:ext cx="8022257" cy="5833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15247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531543"/>
              </p:ext>
            </p:extLst>
          </p:nvPr>
        </p:nvGraphicFramePr>
        <p:xfrm>
          <a:off x="323528" y="332656"/>
          <a:ext cx="8589640" cy="6225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06117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Najważniejsze wnioski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l-PL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pl-PL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Realizacja zadań na poziomie &gt;70%</a:t>
            </a:r>
          </a:p>
          <a:p>
            <a:pPr marL="0" indent="0" algn="ctr">
              <a:buNone/>
            </a:pPr>
            <a:endParaRPr lang="pl-PL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Skuteczne pozyskiwanie środków zewnętrznych</a:t>
            </a:r>
          </a:p>
          <a:p>
            <a:pPr marL="0" indent="0" algn="ctr">
              <a:buNone/>
            </a:pPr>
            <a:endParaRPr lang="pl-PL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Konieczność kontynuacji działań w kolejnych latach</a:t>
            </a:r>
          </a:p>
        </p:txBody>
      </p:sp>
    </p:spTree>
    <p:extLst>
      <p:ext uri="{BB962C8B-B14F-4D97-AF65-F5344CB8AC3E}">
        <p14:creationId xmlns:p14="http://schemas.microsoft.com/office/powerpoint/2010/main" val="37479607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Autofit/>
          </a:bodyPr>
          <a:lstStyle/>
          <a:p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Działania planowane na rok 2026 i 2027, dot. poprawy poziomu realizacji zadań wskazanych w Programie Ochrony Środowiska na lata 2024-2032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sz="1800" dirty="0"/>
          </a:p>
          <a:p>
            <a:pPr marL="457200" indent="-457200" algn="ctr">
              <a:buAutoNum type="arabicPeriod"/>
            </a:pP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Włączenie do działań edukacyjnych prowadzonych przez Urząd Miasta Kobyłka tematyki dot. promocji alternatywnych źródeł energii, propagowanie działań zmierzających do wykorzystywania OZE  (ochrona klimatu i jakości powietrza)</a:t>
            </a:r>
          </a:p>
          <a:p>
            <a:pPr marL="457200" indent="-457200" algn="ctr">
              <a:buAutoNum type="arabicPeriod"/>
            </a:pPr>
            <a:endParaRPr lang="pl-PL" sz="1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>
              <a:buAutoNum type="arabicPeriod"/>
            </a:pP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Realizacja projektu „MPA dla Miasta Kobyłka” (ochrona klimatu i jakości powietrza)</a:t>
            </a:r>
          </a:p>
          <a:p>
            <a:pPr marL="457200" indent="-457200" algn="ctr">
              <a:buAutoNum type="arabicPeriod"/>
            </a:pPr>
            <a:endParaRPr lang="pl-PL" sz="1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>
              <a:buAutoNum type="arabicPeriod"/>
            </a:pP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W zakresie zadań gdzie jako odpowiedzialne wskazane zostały jednostki zewnętrzne – planowane jest wystąpienie z wnioskiem o realizację działań</a:t>
            </a:r>
          </a:p>
        </p:txBody>
      </p:sp>
    </p:spTree>
    <p:extLst>
      <p:ext uri="{BB962C8B-B14F-4D97-AF65-F5344CB8AC3E}">
        <p14:creationId xmlns:p14="http://schemas.microsoft.com/office/powerpoint/2010/main" val="2497011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Podstawa prawna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Obowiązek sporządzania raportu z programu ochrony  środowiska istniej od 2001 r. </a:t>
            </a:r>
          </a:p>
          <a:p>
            <a:pPr marL="0" indent="0" algn="ctr">
              <a:buNone/>
            </a:pPr>
            <a:endParaRPr lang="pl-PL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Art. 18  ustawy z dnia 27 kwietnia 2001 r. Prawo ochrony środowiska (</a:t>
            </a:r>
            <a:r>
              <a:rPr lang="pl-PL" sz="2400" dirty="0" err="1">
                <a:latin typeface="Times New Roman" pitchFamily="18" charset="0"/>
                <a:cs typeface="Times New Roman" pitchFamily="18" charset="0"/>
              </a:rPr>
              <a:t>t.j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. Dz. U. z 2025 r. poz. 647 z późn. zm.)</a:t>
            </a:r>
            <a:endParaRPr lang="pl-PL" sz="1700" i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pl-PL" sz="1700" i="1" dirty="0">
                <a:latin typeface="Times New Roman" pitchFamily="18" charset="0"/>
                <a:cs typeface="Times New Roman" pitchFamily="18" charset="0"/>
              </a:rPr>
              <a:t>[Uchwalenie programów ochrony środowiska. Raporty z wykonania programów]</a:t>
            </a:r>
          </a:p>
          <a:p>
            <a:pPr marL="0" indent="0" algn="ctr">
              <a:buNone/>
            </a:pPr>
            <a:r>
              <a:rPr lang="pl-PL" sz="1700" i="1" dirty="0">
                <a:latin typeface="Times New Roman" pitchFamily="18" charset="0"/>
                <a:cs typeface="Times New Roman" pitchFamily="18" charset="0"/>
              </a:rPr>
              <a:t>1. Programy, o których mowa w art. 17 ust. 1, uchwala odpowiednio sejmik województwa, rada powiatu albo rada gminy.</a:t>
            </a:r>
          </a:p>
          <a:p>
            <a:pPr marL="0" indent="0" algn="ctr">
              <a:buNone/>
            </a:pPr>
            <a:r>
              <a:rPr lang="pl-PL" sz="1700" i="1" dirty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pl-PL" sz="1700" b="1" i="1" dirty="0">
                <a:latin typeface="Times New Roman" pitchFamily="18" charset="0"/>
                <a:cs typeface="Times New Roman" pitchFamily="18" charset="0"/>
              </a:rPr>
              <a:t> Z wykonania programów organ wykonawczy województwa, powiatu i gminy sporządza co 2 lata raporty, które przedstawia się odpowiednio sejmikowi województwa, radzie powiatu lub radzie gminy.</a:t>
            </a:r>
          </a:p>
          <a:p>
            <a:pPr marL="0" indent="0" algn="ctr">
              <a:buNone/>
            </a:pPr>
            <a:r>
              <a:rPr lang="pl-PL" sz="1700" i="1" dirty="0">
                <a:latin typeface="Times New Roman" pitchFamily="18" charset="0"/>
                <a:cs typeface="Times New Roman" pitchFamily="18" charset="0"/>
              </a:rPr>
              <a:t>3. Po przedstawieniu raportów odpowiednio sejmikowi województwa, radzie powiatu albo radzie gminy, raporty są przekazywane przez organ wykonawczy województwa, powiatu i gminy odpowiednio do ministra właściwego do spraw klimatu, organu wykonawczego województwa i organu wykonawczego powiatu.</a:t>
            </a:r>
            <a:endParaRPr lang="pl-PL" sz="17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889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>
                <a:latin typeface="Times New Roman" pitchFamily="18" charset="0"/>
                <a:cs typeface="Times New Roman" pitchFamily="18" charset="0"/>
              </a:rPr>
              <a:t>Cel Raportu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Ocena stopnia realizacji zadań wynikających z POŚ</a:t>
            </a:r>
          </a:p>
          <a:p>
            <a:pPr marL="0" indent="0" algn="ctr">
              <a:buNone/>
            </a:pPr>
            <a:endParaRPr lang="pl-PL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Podsumowanie działań</a:t>
            </a:r>
          </a:p>
          <a:p>
            <a:pPr marL="0" indent="0" algn="ctr">
              <a:buNone/>
            </a:pPr>
            <a:endParaRPr lang="pl-PL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Analiza efektów rzeczowych i finansowych </a:t>
            </a:r>
          </a:p>
        </p:txBody>
      </p:sp>
    </p:spTree>
    <p:extLst>
      <p:ext uri="{BB962C8B-B14F-4D97-AF65-F5344CB8AC3E}">
        <p14:creationId xmlns:p14="http://schemas.microsoft.com/office/powerpoint/2010/main" val="1457082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pl-PL" sz="3200" b="1" dirty="0">
                <a:latin typeface="Times New Roman" pitchFamily="18" charset="0"/>
                <a:cs typeface="Times New Roman" pitchFamily="18" charset="0"/>
              </a:rPr>
              <a:t>Źródła danych </a:t>
            </a:r>
            <a:endParaRPr lang="pl-PL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l-PL" sz="2400" dirty="0">
              <a:latin typeface="Ytimes"/>
            </a:endParaRPr>
          </a:p>
          <a:p>
            <a:pPr marL="0" indent="0" algn="ctr">
              <a:buNone/>
            </a:pP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Ankietyzacja jednostek</a:t>
            </a:r>
          </a:p>
          <a:p>
            <a:pPr marL="0" indent="0" algn="ctr">
              <a:buNone/>
            </a:pPr>
            <a:endParaRPr lang="pl-PL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Bank danych lokalnych GUS</a:t>
            </a:r>
          </a:p>
          <a:p>
            <a:pPr marL="0" indent="0" algn="ctr">
              <a:buNone/>
            </a:pP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https://bdl.stat.gov.pl</a:t>
            </a:r>
          </a:p>
          <a:p>
            <a:pPr marL="0" indent="0" algn="ctr">
              <a:buNone/>
            </a:pPr>
            <a:endParaRPr lang="pl-PL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Inne ogólnodostępne dane </a:t>
            </a:r>
          </a:p>
          <a:p>
            <a:pPr marL="0" indent="0" algn="ctr">
              <a:buNone/>
            </a:pP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https://si2pem.gov.pl/</a:t>
            </a:r>
          </a:p>
          <a:p>
            <a:pPr marL="0" indent="0" algn="ctr">
              <a:buNone/>
            </a:pP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Baza Azbestowa</a:t>
            </a:r>
          </a:p>
          <a:p>
            <a:pPr marL="0" indent="0" algn="ctr">
              <a:buNone/>
            </a:pP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https://powietrze.gios.gov.pl/</a:t>
            </a:r>
          </a:p>
          <a:p>
            <a:pPr marL="0" indent="0" algn="ctr">
              <a:buNone/>
            </a:pPr>
            <a:endParaRPr lang="pl-PL" sz="1800" dirty="0">
              <a:latin typeface="Ytimes"/>
            </a:endParaRPr>
          </a:p>
          <a:p>
            <a:pPr marL="0" indent="0">
              <a:buNone/>
            </a:pPr>
            <a:endParaRPr lang="pl-PL" sz="1800" dirty="0">
              <a:latin typeface="Ytimes"/>
            </a:endParaRPr>
          </a:p>
        </p:txBody>
      </p:sp>
    </p:spTree>
    <p:extLst>
      <p:ext uri="{BB962C8B-B14F-4D97-AF65-F5344CB8AC3E}">
        <p14:creationId xmlns:p14="http://schemas.microsoft.com/office/powerpoint/2010/main" val="1159997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2994025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32656"/>
            <a:ext cx="379095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2083275"/>
            <a:ext cx="23336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87" y="1753034"/>
            <a:ext cx="1762125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72" y="4509120"/>
            <a:ext cx="179070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496" y="5331117"/>
            <a:ext cx="2808312" cy="1422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103" y="3526125"/>
            <a:ext cx="201930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416" y="5432227"/>
            <a:ext cx="3071159" cy="125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940" y="4350044"/>
            <a:ext cx="1957496" cy="981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399" y="3840455"/>
            <a:ext cx="15621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722" y="3629459"/>
            <a:ext cx="2357628" cy="1167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156" y="1942381"/>
            <a:ext cx="4196308" cy="170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286" y="531093"/>
            <a:ext cx="2333625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787" y="3954293"/>
            <a:ext cx="1973213" cy="101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7" y="3221330"/>
            <a:ext cx="1114425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499" y="5200020"/>
            <a:ext cx="1324335" cy="1346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154" y="1371281"/>
            <a:ext cx="1427860" cy="142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7037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Obszary objęte opracowaniem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Ochrona klimatu i jakości powietrza</a:t>
            </a:r>
          </a:p>
          <a:p>
            <a:pPr marL="0" indent="0" algn="ctr">
              <a:buNone/>
            </a:pP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Zagrożenie hałasem</a:t>
            </a:r>
          </a:p>
          <a:p>
            <a:pPr marL="0" indent="0" algn="ctr">
              <a:buNone/>
            </a:pP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Promieniowanie elektromagnetyczne</a:t>
            </a:r>
          </a:p>
          <a:p>
            <a:pPr marL="0" indent="0" algn="ctr">
              <a:buNone/>
            </a:pP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Gospodarowanie wodami</a:t>
            </a:r>
          </a:p>
          <a:p>
            <a:pPr marL="0" indent="0" algn="ctr">
              <a:buNone/>
            </a:pP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Gospodarka wodno – ściekowa</a:t>
            </a:r>
          </a:p>
          <a:p>
            <a:pPr marL="0" indent="0" algn="ctr">
              <a:buNone/>
            </a:pP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Zasoby geologiczne</a:t>
            </a:r>
          </a:p>
          <a:p>
            <a:pPr marL="0" indent="0" algn="ctr">
              <a:buNone/>
            </a:pP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Gleby</a:t>
            </a:r>
          </a:p>
          <a:p>
            <a:pPr marL="0" indent="0" algn="ctr">
              <a:buNone/>
            </a:pP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Gospodarka odpadami i zapobieganie powstawaniu odpadów</a:t>
            </a:r>
          </a:p>
          <a:p>
            <a:pPr marL="0" indent="0" algn="ctr">
              <a:buNone/>
            </a:pP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Zasoby przyrodnicze</a:t>
            </a:r>
          </a:p>
          <a:p>
            <a:pPr marL="0" indent="0" algn="ctr">
              <a:buNone/>
            </a:pP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Zagrożenie poważnymi awariami</a:t>
            </a:r>
          </a:p>
          <a:p>
            <a:pPr marL="0" indent="0" algn="ctr">
              <a:buNone/>
            </a:pP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Działania systemowe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31379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Ochrona klimatu i jakości powietrza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l-PL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Wymiana źródeł ciepła i likwidacja kotłów węglowych</a:t>
            </a:r>
          </a:p>
          <a:p>
            <a:pPr marL="0" indent="0" algn="ctr">
              <a:buNone/>
            </a:pP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(wymiana 40 źródeł ciepła)</a:t>
            </a:r>
          </a:p>
          <a:p>
            <a:pPr marL="0" indent="0" algn="ctr">
              <a:buNone/>
            </a:pPr>
            <a:endParaRPr lang="pl-PL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Termomodernizacja budynków</a:t>
            </a:r>
          </a:p>
          <a:p>
            <a:pPr marL="0" indent="0" algn="ctr">
              <a:buNone/>
            </a:pP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(33 inwestycje)</a:t>
            </a:r>
          </a:p>
          <a:p>
            <a:pPr algn="ctr"/>
            <a:endParaRPr lang="pl-PL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Edukacja ekologiczna i kontrole palenisk </a:t>
            </a:r>
          </a:p>
          <a:p>
            <a:pPr marL="0" indent="0" algn="ctr">
              <a:buNone/>
            </a:pP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(15 akcji edukacyjnych i ponad 140 kontroli palenisk domowych)</a:t>
            </a:r>
          </a:p>
        </p:txBody>
      </p:sp>
    </p:spTree>
    <p:extLst>
      <p:ext uri="{BB962C8B-B14F-4D97-AF65-F5344CB8AC3E}">
        <p14:creationId xmlns:p14="http://schemas.microsoft.com/office/powerpoint/2010/main" val="3337655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>
                <a:latin typeface="Times New Roman" pitchFamily="18" charset="0"/>
                <a:cs typeface="Times New Roman" pitchFamily="18" charset="0"/>
              </a:rPr>
              <a:t>Promieniowanie elektromagnetyczne</a:t>
            </a:r>
            <a:br>
              <a:rPr lang="pl-PL" sz="3200" dirty="0">
                <a:latin typeface="Times New Roman" pitchFamily="18" charset="0"/>
                <a:cs typeface="Times New Roman" pitchFamily="18" charset="0"/>
              </a:rPr>
            </a:b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Stacje bazowe telefonii komórkowej 2023 r.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" r="-212" b="5767"/>
          <a:stretch/>
        </p:blipFill>
        <p:spPr bwMode="auto">
          <a:xfrm>
            <a:off x="179512" y="1700808"/>
            <a:ext cx="8856676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7575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>
                <a:latin typeface="Times New Roman" pitchFamily="18" charset="0"/>
                <a:cs typeface="Times New Roman" pitchFamily="18" charset="0"/>
              </a:rPr>
              <a:t>Promieniowanie elektromagnetyczne </a:t>
            </a:r>
            <a:br>
              <a:rPr lang="pl-PL" sz="3200" dirty="0">
                <a:latin typeface="Times New Roman" pitchFamily="18" charset="0"/>
                <a:cs typeface="Times New Roman" pitchFamily="18" charset="0"/>
              </a:rPr>
            </a:b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Stacje bazowe telefonii komórkowej 2024 r.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5"/>
          <a:stretch/>
        </p:blipFill>
        <p:spPr bwMode="auto">
          <a:xfrm>
            <a:off x="179512" y="1662063"/>
            <a:ext cx="8829848" cy="4398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000282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581</Words>
  <Application>Microsoft Office PowerPoint</Application>
  <PresentationFormat>Pokaz na ekranie (4:3)</PresentationFormat>
  <Paragraphs>105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17</vt:i4>
      </vt:variant>
    </vt:vector>
  </HeadingPairs>
  <TitlesOfParts>
    <vt:vector size="24" baseType="lpstr">
      <vt:lpstr>Arial</vt:lpstr>
      <vt:lpstr>Calibri</vt:lpstr>
      <vt:lpstr>Times New Roman</vt:lpstr>
      <vt:lpstr>Ytimes</vt:lpstr>
      <vt:lpstr>Motyw pakietu Office</vt:lpstr>
      <vt:lpstr>Projekt niestandardowy</vt:lpstr>
      <vt:lpstr>1_Projekt niestandardowy</vt:lpstr>
      <vt:lpstr>Prezentacja programu PowerPoint</vt:lpstr>
      <vt:lpstr>Podstawa prawna</vt:lpstr>
      <vt:lpstr>Cel Raportu</vt:lpstr>
      <vt:lpstr>Źródła danych </vt:lpstr>
      <vt:lpstr>Prezentacja programu PowerPoint</vt:lpstr>
      <vt:lpstr>Obszary objęte opracowaniem</vt:lpstr>
      <vt:lpstr>Ochrona klimatu i jakości powietrza</vt:lpstr>
      <vt:lpstr>Promieniowanie elektromagnetyczne Stacje bazowe telefonii komórkowej 2023 r.</vt:lpstr>
      <vt:lpstr>Promieniowanie elektromagnetyczne  Stacje bazowe telefonii komórkowej 2024 r.</vt:lpstr>
      <vt:lpstr>Gospodarka wodno-ściekowa</vt:lpstr>
      <vt:lpstr>Gospodarka wodno-ściekowa Przykładowy widok z Banku Danych Lokalnych GUS  (długość sieci wodociągowej)</vt:lpstr>
      <vt:lpstr>Gospodarka odpadami</vt:lpstr>
      <vt:lpstr>Zasoby przyrodnicze</vt:lpstr>
      <vt:lpstr>Prezentacja programu PowerPoint</vt:lpstr>
      <vt:lpstr>Prezentacja programu PowerPoint</vt:lpstr>
      <vt:lpstr>Najważniejsze wnioski</vt:lpstr>
      <vt:lpstr>Działania planowane na rok 2026 i 2027, dot. poprawy poziomu realizacji zadań wskazanych w Programie Ochrony Środowiska na lata 2024-2032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Barbara El</dc:creator>
  <cp:lastModifiedBy>Miasto Kobyłka</cp:lastModifiedBy>
  <cp:revision>39</cp:revision>
  <dcterms:created xsi:type="dcterms:W3CDTF">2025-12-17T08:14:12Z</dcterms:created>
  <dcterms:modified xsi:type="dcterms:W3CDTF">2025-12-18T11:55:02Z</dcterms:modified>
</cp:coreProperties>
</file>