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  <p:sldId id="263" r:id="rId9"/>
    <p:sldId id="264" r:id="rId10"/>
    <p:sldId id="265" r:id="rId11"/>
  </p:sldIdLst>
  <p:sldSz cx="12192000" cy="6858000"/>
  <p:notesSz cx="6735763" cy="98663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wer-2012\public\WOS\DOROTA\Faktury%20odpady%20zestawienie\ODPADY%20ZESTAWIENI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wer-2012\public\WOS\DOROTA\Faktury%20odpady%20zestawienie\ODPADY%20ZESTAWIENI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wer-2012\public\WOS\DOROTA\Faktury%20odpady%20zestawienie\ODPADY%20ZESTAWIENI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wer-2012\public\WOS\DOROTA\Faktury%20odpady%20zestawienie\ODPADY%20ZESTAWIENIE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wer-2012\public\WOS\DOROTA\Faktury%20odpady%20zestawienie\ODPADY%20ZESTAWIENIE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wer-2012\public\WOS\DOROTA\Faktury%20odpady%20zestawienie\ODPADY%20ZESTAWIENIE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wer-2012\public\WOS\DOROTA\Faktury%20odpady%20zestawienie\ODPADY%20ZESTAWIENI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wer-2012\public\WOS\DOROTA\Faktury%20odpady%20zestawienie\ODPADY%20ZESTAWIENI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MK\ODPADY\podwy&#380;ka\Zameldowania%20na%20pobyt%20sta&#322;y%20i%20czasowy%2001.01.2019%20-%2009.07.20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3200" dirty="0"/>
              <a:t>zużyte opony</a:t>
            </a:r>
          </a:p>
          <a:p>
            <a:pPr>
              <a:defRPr/>
            </a:pPr>
            <a:r>
              <a:rPr lang="pl-PL" sz="3200" dirty="0"/>
              <a:t>"akcja wystawka„</a:t>
            </a:r>
          </a:p>
          <a:p>
            <a:pPr>
              <a:defRPr/>
            </a:pPr>
            <a:r>
              <a:rPr lang="pl-PL" sz="3200" dirty="0"/>
              <a:t>[tony]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5F9-4E5E-B530-245C21C56499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5F9-4E5E-B530-245C21C56499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5F9-4E5E-B530-245C21C56499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5F9-4E5E-B530-245C21C56499}"/>
              </c:ext>
            </c:extLst>
          </c:dPt>
          <c:cat>
            <c:strRef>
              <c:f>'opony+KWOTAłączna'!$K$9:$K$17</c:f>
              <c:strCache>
                <c:ptCount val="9"/>
                <c:pt idx="0">
                  <c:v>wiosna 2021</c:v>
                </c:pt>
                <c:pt idx="1">
                  <c:v>jesień 2021</c:v>
                </c:pt>
                <c:pt idx="2">
                  <c:v>wiosna 2022</c:v>
                </c:pt>
                <c:pt idx="3">
                  <c:v>jesień 2022</c:v>
                </c:pt>
                <c:pt idx="4">
                  <c:v>wiosna 2023</c:v>
                </c:pt>
                <c:pt idx="5">
                  <c:v>jesień 2023</c:v>
                </c:pt>
                <c:pt idx="6">
                  <c:v>wiosna 2024</c:v>
                </c:pt>
                <c:pt idx="7">
                  <c:v>jesień 2024</c:v>
                </c:pt>
                <c:pt idx="8">
                  <c:v>wiosna 2025</c:v>
                </c:pt>
              </c:strCache>
            </c:strRef>
          </c:cat>
          <c:val>
            <c:numRef>
              <c:f>'opony+KWOTAłączna'!$L$9:$L$17</c:f>
              <c:numCache>
                <c:formatCode>0.00</c:formatCode>
                <c:ptCount val="9"/>
                <c:pt idx="0">
                  <c:v>9.1</c:v>
                </c:pt>
                <c:pt idx="1">
                  <c:v>9.44</c:v>
                </c:pt>
                <c:pt idx="2">
                  <c:v>6.25</c:v>
                </c:pt>
                <c:pt idx="3">
                  <c:v>8.48</c:v>
                </c:pt>
                <c:pt idx="4">
                  <c:v>31.42</c:v>
                </c:pt>
                <c:pt idx="5">
                  <c:v>40.56</c:v>
                </c:pt>
                <c:pt idx="6">
                  <c:v>67.78</c:v>
                </c:pt>
                <c:pt idx="7">
                  <c:v>19.82</c:v>
                </c:pt>
                <c:pt idx="8">
                  <c:v>14.52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5F9-4E5E-B530-245C21C56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983824"/>
        <c:axId val="467984216"/>
      </c:barChart>
      <c:catAx>
        <c:axId val="467983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7984216"/>
        <c:crosses val="autoZero"/>
        <c:auto val="1"/>
        <c:lblAlgn val="ctr"/>
        <c:lblOffset val="100"/>
        <c:noMultiLvlLbl val="0"/>
      </c:catAx>
      <c:valAx>
        <c:axId val="467984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7983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3200" dirty="0"/>
              <a:t>odpady wielkogabarytowe</a:t>
            </a:r>
          </a:p>
          <a:p>
            <a:pPr>
              <a:defRPr/>
            </a:pPr>
            <a:r>
              <a:rPr lang="pl-PL" sz="3200" dirty="0"/>
              <a:t>"akcja</a:t>
            </a:r>
            <a:r>
              <a:rPr lang="pl-PL" sz="3200" baseline="0" dirty="0"/>
              <a:t> wystawka„</a:t>
            </a:r>
          </a:p>
          <a:p>
            <a:pPr>
              <a:defRPr/>
            </a:pPr>
            <a:r>
              <a:rPr lang="pl-PL" sz="3200" baseline="0" dirty="0"/>
              <a:t>[tony]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0C5-4EEE-AC51-46F5E801B050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0C5-4EEE-AC51-46F5E801B050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0C5-4EEE-AC51-46F5E801B050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0C5-4EEE-AC51-46F5E801B050}"/>
              </c:ext>
            </c:extLst>
          </c:dPt>
          <c:cat>
            <c:strRef>
              <c:f>wgabar!$I$9:$I$15</c:f>
              <c:strCache>
                <c:ptCount val="7"/>
                <c:pt idx="0">
                  <c:v>wiosna 2022</c:v>
                </c:pt>
                <c:pt idx="1">
                  <c:v>jesień 2022</c:v>
                </c:pt>
                <c:pt idx="2">
                  <c:v>wiosna 2023</c:v>
                </c:pt>
                <c:pt idx="3">
                  <c:v>jesień 2023</c:v>
                </c:pt>
                <c:pt idx="4">
                  <c:v>wiosna 2024</c:v>
                </c:pt>
                <c:pt idx="5">
                  <c:v>jesień 2024</c:v>
                </c:pt>
                <c:pt idx="6">
                  <c:v>wiosna 2025</c:v>
                </c:pt>
              </c:strCache>
            </c:strRef>
          </c:cat>
          <c:val>
            <c:numRef>
              <c:f>wgabar!$J$9:$J$15</c:f>
              <c:numCache>
                <c:formatCode>0.00</c:formatCode>
                <c:ptCount val="7"/>
                <c:pt idx="0">
                  <c:v>64.319999999999993</c:v>
                </c:pt>
                <c:pt idx="1">
                  <c:v>75.100000000000009</c:v>
                </c:pt>
                <c:pt idx="2">
                  <c:v>165.29999999999998</c:v>
                </c:pt>
                <c:pt idx="3">
                  <c:v>187.02</c:v>
                </c:pt>
                <c:pt idx="4">
                  <c:v>144.20000000000002</c:v>
                </c:pt>
                <c:pt idx="5">
                  <c:v>152.66</c:v>
                </c:pt>
                <c:pt idx="6">
                  <c:v>134.36000000000001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0C5-4EEE-AC51-46F5E801B0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989312"/>
        <c:axId val="467987352"/>
      </c:barChart>
      <c:catAx>
        <c:axId val="467989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7987352"/>
        <c:crosses val="autoZero"/>
        <c:auto val="1"/>
        <c:lblAlgn val="ctr"/>
        <c:lblOffset val="100"/>
        <c:noMultiLvlLbl val="0"/>
      </c:catAx>
      <c:valAx>
        <c:axId val="467987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7989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2800" dirty="0"/>
              <a:t>odpady</a:t>
            </a:r>
            <a:r>
              <a:rPr lang="pl-PL" sz="2800" baseline="0" dirty="0"/>
              <a:t> zmieszane</a:t>
            </a:r>
          </a:p>
          <a:p>
            <a:pPr>
              <a:defRPr/>
            </a:pPr>
            <a:r>
              <a:rPr lang="pl-PL" sz="2800" baseline="0" dirty="0"/>
              <a:t>[tony]</a:t>
            </a:r>
            <a:endParaRPr lang="pl-PL" sz="2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2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AAAE-4F4C-8842-5C1788AF61AB}"/>
              </c:ext>
            </c:extLst>
          </c:dPt>
          <c:dPt>
            <c:idx val="2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AAAE-4F4C-8842-5C1788AF61AB}"/>
              </c:ext>
            </c:extLst>
          </c:dPt>
          <c:dPt>
            <c:idx val="2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AAAE-4F4C-8842-5C1788AF61AB}"/>
              </c:ext>
            </c:extLst>
          </c:dPt>
          <c:dPt>
            <c:idx val="2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AAAE-4F4C-8842-5C1788AF61AB}"/>
              </c:ext>
            </c:extLst>
          </c:dPt>
          <c:dPt>
            <c:idx val="2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AAAE-4F4C-8842-5C1788AF61AB}"/>
              </c:ext>
            </c:extLst>
          </c:dPt>
          <c:dPt>
            <c:idx val="3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AAAE-4F4C-8842-5C1788AF61AB}"/>
              </c:ext>
            </c:extLst>
          </c:dPt>
          <c:dPt>
            <c:idx val="3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AAAE-4F4C-8842-5C1788AF61AB}"/>
              </c:ext>
            </c:extLst>
          </c:dPt>
          <c:dPt>
            <c:idx val="3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AAAE-4F4C-8842-5C1788AF61AB}"/>
              </c:ext>
            </c:extLst>
          </c:dPt>
          <c:dPt>
            <c:idx val="3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AAAE-4F4C-8842-5C1788AF61AB}"/>
              </c:ext>
            </c:extLst>
          </c:dPt>
          <c:dPt>
            <c:idx val="34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AAAE-4F4C-8842-5C1788AF61AB}"/>
              </c:ext>
            </c:extLst>
          </c:dPt>
          <c:dPt>
            <c:idx val="3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AAAE-4F4C-8842-5C1788AF61AB}"/>
              </c:ext>
            </c:extLst>
          </c:dPt>
          <c:dPt>
            <c:idx val="3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AAAE-4F4C-8842-5C1788AF61AB}"/>
              </c:ext>
            </c:extLst>
          </c:dPt>
          <c:dPt>
            <c:idx val="3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AAAE-4F4C-8842-5C1788AF61AB}"/>
              </c:ext>
            </c:extLst>
          </c:dPt>
          <c:dPt>
            <c:idx val="3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B-AAAE-4F4C-8842-5C1788AF61AB}"/>
              </c:ext>
            </c:extLst>
          </c:dPt>
          <c:dPt>
            <c:idx val="3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D-AAAE-4F4C-8842-5C1788AF61AB}"/>
              </c:ext>
            </c:extLst>
          </c:dPt>
          <c:dPt>
            <c:idx val="40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F-AAAE-4F4C-8842-5C1788AF61AB}"/>
              </c:ext>
            </c:extLst>
          </c:dPt>
          <c:dPt>
            <c:idx val="41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AAAE-4F4C-8842-5C1788AF61AB}"/>
              </c:ext>
            </c:extLst>
          </c:dPt>
          <c:dPt>
            <c:idx val="42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3-AAAE-4F4C-8842-5C1788AF61AB}"/>
              </c:ext>
            </c:extLst>
          </c:dPt>
          <c:dPt>
            <c:idx val="43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5-AAAE-4F4C-8842-5C1788AF61AB}"/>
              </c:ext>
            </c:extLst>
          </c:dPt>
          <c:dPt>
            <c:idx val="44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7-AAAE-4F4C-8842-5C1788AF61AB}"/>
              </c:ext>
            </c:extLst>
          </c:dPt>
          <c:dPt>
            <c:idx val="45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9-AAAE-4F4C-8842-5C1788AF61AB}"/>
              </c:ext>
            </c:extLst>
          </c:dPt>
          <c:dPt>
            <c:idx val="46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B-AAAE-4F4C-8842-5C1788AF61AB}"/>
              </c:ext>
            </c:extLst>
          </c:dPt>
          <c:dPt>
            <c:idx val="47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D-AAAE-4F4C-8842-5C1788AF61AB}"/>
              </c:ext>
            </c:extLst>
          </c:dPt>
          <c:dPt>
            <c:idx val="48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F-AAAE-4F4C-8842-5C1788AF61AB}"/>
              </c:ext>
            </c:extLst>
          </c:dPt>
          <c:dPt>
            <c:idx val="49"/>
            <c:marker>
              <c:symbol val="none"/>
            </c:marker>
            <c:bubble3D val="0"/>
            <c:spPr>
              <a:ln w="28575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31-AAAE-4F4C-8842-5C1788AF61AB}"/>
              </c:ext>
            </c:extLst>
          </c:dPt>
          <c:cat>
            <c:strRef>
              <c:f>ZMIESZ!$D$3:$D$60</c:f>
              <c:strCache>
                <c:ptCount val="58"/>
                <c:pt idx="0">
                  <c:v>Styczeń  2021</c:v>
                </c:pt>
                <c:pt idx="1">
                  <c:v>Luty 2021</c:v>
                </c:pt>
                <c:pt idx="2">
                  <c:v>Marzec  2021</c:v>
                </c:pt>
                <c:pt idx="3">
                  <c:v>Kwiecień 2021</c:v>
                </c:pt>
                <c:pt idx="4">
                  <c:v>Maj 2021</c:v>
                </c:pt>
                <c:pt idx="5">
                  <c:v>Czerwiec 2021</c:v>
                </c:pt>
                <c:pt idx="6">
                  <c:v>Lipiec 2021</c:v>
                </c:pt>
                <c:pt idx="7">
                  <c:v>Sierpień 2021</c:v>
                </c:pt>
                <c:pt idx="8">
                  <c:v>Wrzesień 2021</c:v>
                </c:pt>
                <c:pt idx="9">
                  <c:v>Październik 2021</c:v>
                </c:pt>
                <c:pt idx="10">
                  <c:v>Listopad 2021</c:v>
                </c:pt>
                <c:pt idx="11">
                  <c:v>Grudzień 2021</c:v>
                </c:pt>
                <c:pt idx="12">
                  <c:v>Styczeń  2022</c:v>
                </c:pt>
                <c:pt idx="13">
                  <c:v>Luty 2022</c:v>
                </c:pt>
                <c:pt idx="14">
                  <c:v>Marzec  2022</c:v>
                </c:pt>
                <c:pt idx="15">
                  <c:v>Kwiecień 2022</c:v>
                </c:pt>
                <c:pt idx="16">
                  <c:v>Maj 2022</c:v>
                </c:pt>
                <c:pt idx="17">
                  <c:v>Czerwiec 2022</c:v>
                </c:pt>
                <c:pt idx="18">
                  <c:v>Lipiec 2022</c:v>
                </c:pt>
                <c:pt idx="19">
                  <c:v>Sierpień 2022</c:v>
                </c:pt>
                <c:pt idx="20">
                  <c:v>Wrzesień 2022</c:v>
                </c:pt>
                <c:pt idx="21">
                  <c:v>Październik 2022</c:v>
                </c:pt>
                <c:pt idx="22">
                  <c:v>Listopad 2022</c:v>
                </c:pt>
                <c:pt idx="23">
                  <c:v>Grudzień 2022</c:v>
                </c:pt>
                <c:pt idx="24">
                  <c:v>Styczeń  2023</c:v>
                </c:pt>
                <c:pt idx="25">
                  <c:v>Luty 2023</c:v>
                </c:pt>
                <c:pt idx="26">
                  <c:v>Marzec  2023</c:v>
                </c:pt>
                <c:pt idx="27">
                  <c:v>Kwiecień 2023</c:v>
                </c:pt>
                <c:pt idx="28">
                  <c:v>Maj 2023</c:v>
                </c:pt>
                <c:pt idx="29">
                  <c:v>Czerwiec 2023</c:v>
                </c:pt>
                <c:pt idx="30">
                  <c:v>Lipiec 2023</c:v>
                </c:pt>
                <c:pt idx="31">
                  <c:v>Sierpień 2023</c:v>
                </c:pt>
                <c:pt idx="32">
                  <c:v>Wrzesień 2023</c:v>
                </c:pt>
                <c:pt idx="33">
                  <c:v>Październik 2023</c:v>
                </c:pt>
                <c:pt idx="34">
                  <c:v>Listopad 2023</c:v>
                </c:pt>
                <c:pt idx="35">
                  <c:v>Grudzień 2023</c:v>
                </c:pt>
                <c:pt idx="36">
                  <c:v>Styczeń 2024</c:v>
                </c:pt>
                <c:pt idx="37">
                  <c:v>Luty 2024</c:v>
                </c:pt>
                <c:pt idx="38">
                  <c:v>Marzec  2024</c:v>
                </c:pt>
                <c:pt idx="39">
                  <c:v>Kwiecień 2024</c:v>
                </c:pt>
                <c:pt idx="40">
                  <c:v>Maj 2024</c:v>
                </c:pt>
                <c:pt idx="41">
                  <c:v>Czerwiec 2024</c:v>
                </c:pt>
                <c:pt idx="42">
                  <c:v>Lipiec 2024</c:v>
                </c:pt>
                <c:pt idx="43">
                  <c:v>Sierpień 2024</c:v>
                </c:pt>
                <c:pt idx="44">
                  <c:v>Wrzesień 2024</c:v>
                </c:pt>
                <c:pt idx="45">
                  <c:v>Październik 2024</c:v>
                </c:pt>
                <c:pt idx="46">
                  <c:v>Listopad 2024</c:v>
                </c:pt>
                <c:pt idx="47">
                  <c:v>Grudzień 2024</c:v>
                </c:pt>
                <c:pt idx="48">
                  <c:v>Styczeń 2025</c:v>
                </c:pt>
                <c:pt idx="49">
                  <c:v>Luty 2025</c:v>
                </c:pt>
                <c:pt idx="50">
                  <c:v>Marzec  2025</c:v>
                </c:pt>
                <c:pt idx="51">
                  <c:v>Kwiecień 2025</c:v>
                </c:pt>
                <c:pt idx="52">
                  <c:v>Maj 2025</c:v>
                </c:pt>
                <c:pt idx="53">
                  <c:v>Czerwiec 2025</c:v>
                </c:pt>
                <c:pt idx="54">
                  <c:v>Lipiec 2025</c:v>
                </c:pt>
                <c:pt idx="55">
                  <c:v>Sierpień  2025</c:v>
                </c:pt>
                <c:pt idx="56">
                  <c:v>Wrzesień 2025</c:v>
                </c:pt>
                <c:pt idx="57">
                  <c:v>Październik 2025</c:v>
                </c:pt>
              </c:strCache>
            </c:strRef>
          </c:cat>
          <c:val>
            <c:numRef>
              <c:f>ZMIESZ!$E$3:$E$60</c:f>
              <c:numCache>
                <c:formatCode>General</c:formatCode>
                <c:ptCount val="58"/>
                <c:pt idx="0">
                  <c:v>365.8</c:v>
                </c:pt>
                <c:pt idx="1">
                  <c:v>336.7</c:v>
                </c:pt>
                <c:pt idx="2">
                  <c:v>402.28</c:v>
                </c:pt>
                <c:pt idx="3">
                  <c:v>417.82</c:v>
                </c:pt>
                <c:pt idx="4">
                  <c:v>376.46</c:v>
                </c:pt>
                <c:pt idx="5">
                  <c:v>379.24</c:v>
                </c:pt>
                <c:pt idx="6">
                  <c:v>366.3</c:v>
                </c:pt>
                <c:pt idx="7">
                  <c:v>352.5</c:v>
                </c:pt>
                <c:pt idx="8">
                  <c:v>382.9</c:v>
                </c:pt>
                <c:pt idx="9">
                  <c:v>377.54</c:v>
                </c:pt>
                <c:pt idx="10">
                  <c:v>376.82</c:v>
                </c:pt>
                <c:pt idx="11">
                  <c:v>407.3</c:v>
                </c:pt>
                <c:pt idx="12">
                  <c:v>388.56</c:v>
                </c:pt>
                <c:pt idx="13">
                  <c:v>350.24</c:v>
                </c:pt>
                <c:pt idx="14">
                  <c:v>439.12</c:v>
                </c:pt>
                <c:pt idx="15">
                  <c:v>408</c:v>
                </c:pt>
                <c:pt idx="16">
                  <c:v>412.32</c:v>
                </c:pt>
                <c:pt idx="17">
                  <c:v>384.04</c:v>
                </c:pt>
                <c:pt idx="18">
                  <c:v>353.32</c:v>
                </c:pt>
                <c:pt idx="19">
                  <c:v>382.18</c:v>
                </c:pt>
                <c:pt idx="20">
                  <c:v>389.16</c:v>
                </c:pt>
                <c:pt idx="21">
                  <c:v>380.22</c:v>
                </c:pt>
                <c:pt idx="22">
                  <c:v>383.72</c:v>
                </c:pt>
                <c:pt idx="23">
                  <c:v>394.48</c:v>
                </c:pt>
                <c:pt idx="25">
                  <c:v>440.18</c:v>
                </c:pt>
                <c:pt idx="26">
                  <c:v>564.29999999999995</c:v>
                </c:pt>
                <c:pt idx="27">
                  <c:v>477.7</c:v>
                </c:pt>
                <c:pt idx="28">
                  <c:v>446.08</c:v>
                </c:pt>
                <c:pt idx="29">
                  <c:v>411.42</c:v>
                </c:pt>
                <c:pt idx="30">
                  <c:v>448.2</c:v>
                </c:pt>
                <c:pt idx="31">
                  <c:v>546.91999999999996</c:v>
                </c:pt>
                <c:pt idx="32">
                  <c:v>439.72</c:v>
                </c:pt>
                <c:pt idx="33">
                  <c:v>485.1</c:v>
                </c:pt>
                <c:pt idx="34">
                  <c:v>498.7</c:v>
                </c:pt>
                <c:pt idx="35">
                  <c:v>482.9</c:v>
                </c:pt>
                <c:pt idx="36">
                  <c:v>571.26</c:v>
                </c:pt>
                <c:pt idx="37">
                  <c:v>528.41999999999996</c:v>
                </c:pt>
                <c:pt idx="38">
                  <c:v>523</c:v>
                </c:pt>
                <c:pt idx="39">
                  <c:v>604.94000000000005</c:v>
                </c:pt>
                <c:pt idx="40">
                  <c:v>543.16</c:v>
                </c:pt>
                <c:pt idx="41">
                  <c:v>456.63</c:v>
                </c:pt>
                <c:pt idx="42">
                  <c:v>536.94000000000005</c:v>
                </c:pt>
                <c:pt idx="43">
                  <c:v>481.8</c:v>
                </c:pt>
                <c:pt idx="44">
                  <c:v>454.26</c:v>
                </c:pt>
                <c:pt idx="45">
                  <c:v>581.5</c:v>
                </c:pt>
                <c:pt idx="46">
                  <c:v>497.26</c:v>
                </c:pt>
                <c:pt idx="47">
                  <c:v>533.78</c:v>
                </c:pt>
                <c:pt idx="48">
                  <c:v>501.8</c:v>
                </c:pt>
                <c:pt idx="49">
                  <c:v>441.84</c:v>
                </c:pt>
                <c:pt idx="50">
                  <c:v>408.22</c:v>
                </c:pt>
                <c:pt idx="51">
                  <c:v>434.84</c:v>
                </c:pt>
                <c:pt idx="52">
                  <c:v>392.4</c:v>
                </c:pt>
                <c:pt idx="53">
                  <c:v>387.58</c:v>
                </c:pt>
                <c:pt idx="54">
                  <c:v>406.76</c:v>
                </c:pt>
                <c:pt idx="55">
                  <c:v>341.38</c:v>
                </c:pt>
                <c:pt idx="56">
                  <c:v>385.9</c:v>
                </c:pt>
                <c:pt idx="57">
                  <c:v>418.86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2-AAAE-4F4C-8842-5C1788AF6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68582184"/>
        <c:axId val="468583752"/>
      </c:lineChart>
      <c:catAx>
        <c:axId val="468582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8583752"/>
        <c:crosses val="autoZero"/>
        <c:auto val="1"/>
        <c:lblAlgn val="ctr"/>
        <c:lblOffset val="100"/>
        <c:noMultiLvlLbl val="0"/>
      </c:catAx>
      <c:valAx>
        <c:axId val="468583752"/>
        <c:scaling>
          <c:orientation val="minMax"/>
          <c:min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8582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3200" dirty="0"/>
              <a:t>odpady BIO [tony]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BIOd!$D$3:$D$61</c:f>
              <c:strCache>
                <c:ptCount val="59"/>
                <c:pt idx="0">
                  <c:v>Styczeń  2021</c:v>
                </c:pt>
                <c:pt idx="1">
                  <c:v>Luty 2021</c:v>
                </c:pt>
                <c:pt idx="2">
                  <c:v>Marzec  2021</c:v>
                </c:pt>
                <c:pt idx="3">
                  <c:v>Kwiecień 2021</c:v>
                </c:pt>
                <c:pt idx="4">
                  <c:v>Maj 2021</c:v>
                </c:pt>
                <c:pt idx="5">
                  <c:v>Czerwiec 2021</c:v>
                </c:pt>
                <c:pt idx="6">
                  <c:v>Lipiec 2021</c:v>
                </c:pt>
                <c:pt idx="7">
                  <c:v>Sierpień 2021</c:v>
                </c:pt>
                <c:pt idx="8">
                  <c:v>Wrzesień 2021</c:v>
                </c:pt>
                <c:pt idx="9">
                  <c:v>Październik 2021</c:v>
                </c:pt>
                <c:pt idx="10">
                  <c:v>Listopad 2021</c:v>
                </c:pt>
                <c:pt idx="11">
                  <c:v>Grudzień 2021</c:v>
                </c:pt>
                <c:pt idx="12">
                  <c:v>Styczeń  2022</c:v>
                </c:pt>
                <c:pt idx="13">
                  <c:v>Luty 2022</c:v>
                </c:pt>
                <c:pt idx="14">
                  <c:v>Marzec  2022</c:v>
                </c:pt>
                <c:pt idx="15">
                  <c:v>Kwiecień 2022</c:v>
                </c:pt>
                <c:pt idx="16">
                  <c:v>Maj 2022</c:v>
                </c:pt>
                <c:pt idx="17">
                  <c:v>Czerwiec 2022</c:v>
                </c:pt>
                <c:pt idx="18">
                  <c:v>Lipiec 2022</c:v>
                </c:pt>
                <c:pt idx="19">
                  <c:v>Sierpień 2022</c:v>
                </c:pt>
                <c:pt idx="20">
                  <c:v>Wrzesień 2022</c:v>
                </c:pt>
                <c:pt idx="21">
                  <c:v>Październik 2022</c:v>
                </c:pt>
                <c:pt idx="22">
                  <c:v>Listopad 2022</c:v>
                </c:pt>
                <c:pt idx="23">
                  <c:v>Grudzień 2022</c:v>
                </c:pt>
                <c:pt idx="24">
                  <c:v>Styczeń  2023</c:v>
                </c:pt>
                <c:pt idx="25">
                  <c:v>Luty 2023</c:v>
                </c:pt>
                <c:pt idx="26">
                  <c:v>Marzec  2023</c:v>
                </c:pt>
                <c:pt idx="27">
                  <c:v>Kwiecień 2023</c:v>
                </c:pt>
                <c:pt idx="28">
                  <c:v>Maj 2023</c:v>
                </c:pt>
                <c:pt idx="29">
                  <c:v>Czerwiec 2023</c:v>
                </c:pt>
                <c:pt idx="30">
                  <c:v>Lipiec 2023</c:v>
                </c:pt>
                <c:pt idx="31">
                  <c:v>Sierpień 2023</c:v>
                </c:pt>
                <c:pt idx="32">
                  <c:v>Wrzesień 2023</c:v>
                </c:pt>
                <c:pt idx="33">
                  <c:v>Październik 2023</c:v>
                </c:pt>
                <c:pt idx="34">
                  <c:v>Listopad 2023</c:v>
                </c:pt>
                <c:pt idx="35">
                  <c:v>Grudzień 2023</c:v>
                </c:pt>
                <c:pt idx="36">
                  <c:v>Styczeń 2024</c:v>
                </c:pt>
                <c:pt idx="37">
                  <c:v>Luty 2024</c:v>
                </c:pt>
                <c:pt idx="38">
                  <c:v>Marzec  2024</c:v>
                </c:pt>
                <c:pt idx="39">
                  <c:v>Kwiecień 2024</c:v>
                </c:pt>
                <c:pt idx="40">
                  <c:v>Maj 2024</c:v>
                </c:pt>
                <c:pt idx="41">
                  <c:v>Czerwiec 2024</c:v>
                </c:pt>
                <c:pt idx="42">
                  <c:v>Lipiec 2024</c:v>
                </c:pt>
                <c:pt idx="43">
                  <c:v>Sierpień 2024</c:v>
                </c:pt>
                <c:pt idx="44">
                  <c:v>Wrzesień 2024</c:v>
                </c:pt>
                <c:pt idx="45">
                  <c:v>Październik 2024</c:v>
                </c:pt>
                <c:pt idx="46">
                  <c:v>Listopad 2024</c:v>
                </c:pt>
                <c:pt idx="47">
                  <c:v>Grudzień 2024</c:v>
                </c:pt>
                <c:pt idx="48">
                  <c:v>Styczeń 2025</c:v>
                </c:pt>
                <c:pt idx="49">
                  <c:v>Luty 2025</c:v>
                </c:pt>
                <c:pt idx="50">
                  <c:v>Marzec 2025</c:v>
                </c:pt>
                <c:pt idx="51">
                  <c:v>Marzec 2025</c:v>
                </c:pt>
                <c:pt idx="52">
                  <c:v>Kwiecień 2025</c:v>
                </c:pt>
                <c:pt idx="53">
                  <c:v>Maj 2025</c:v>
                </c:pt>
                <c:pt idx="54">
                  <c:v>Czerwiec 2025</c:v>
                </c:pt>
                <c:pt idx="55">
                  <c:v>Lipiec 2025</c:v>
                </c:pt>
                <c:pt idx="56">
                  <c:v>Sierpień  2025</c:v>
                </c:pt>
                <c:pt idx="57">
                  <c:v>Wrzesień 2025</c:v>
                </c:pt>
                <c:pt idx="58">
                  <c:v>Październik 2025</c:v>
                </c:pt>
              </c:strCache>
            </c:strRef>
          </c:cat>
          <c:val>
            <c:numRef>
              <c:f>BIOd!$E$3:$E$61</c:f>
              <c:numCache>
                <c:formatCode>General</c:formatCode>
                <c:ptCount val="59"/>
                <c:pt idx="0">
                  <c:v>65.039999999999992</c:v>
                </c:pt>
                <c:pt idx="1">
                  <c:v>41.06</c:v>
                </c:pt>
                <c:pt idx="2">
                  <c:v>99.12</c:v>
                </c:pt>
                <c:pt idx="3">
                  <c:v>236.42000000000002</c:v>
                </c:pt>
                <c:pt idx="4">
                  <c:v>345.90000000000003</c:v>
                </c:pt>
                <c:pt idx="5">
                  <c:v>377.48</c:v>
                </c:pt>
                <c:pt idx="6">
                  <c:v>376.56</c:v>
                </c:pt>
                <c:pt idx="7">
                  <c:v>353.52</c:v>
                </c:pt>
                <c:pt idx="8">
                  <c:v>337.64</c:v>
                </c:pt>
                <c:pt idx="9">
                  <c:v>345.14000000000004</c:v>
                </c:pt>
                <c:pt idx="10">
                  <c:v>276.08</c:v>
                </c:pt>
                <c:pt idx="11">
                  <c:v>90.259999999999991</c:v>
                </c:pt>
                <c:pt idx="12">
                  <c:v>75.5</c:v>
                </c:pt>
                <c:pt idx="13">
                  <c:v>39.14</c:v>
                </c:pt>
                <c:pt idx="14">
                  <c:v>279.95999999999998</c:v>
                </c:pt>
                <c:pt idx="15">
                  <c:v>206.72000000000003</c:v>
                </c:pt>
                <c:pt idx="16">
                  <c:v>391.82</c:v>
                </c:pt>
                <c:pt idx="17">
                  <c:v>373.76</c:v>
                </c:pt>
                <c:pt idx="18">
                  <c:v>285.88</c:v>
                </c:pt>
                <c:pt idx="19">
                  <c:v>350.72999999999996</c:v>
                </c:pt>
                <c:pt idx="20">
                  <c:v>302.66000000000003</c:v>
                </c:pt>
                <c:pt idx="21">
                  <c:v>346.46</c:v>
                </c:pt>
                <c:pt idx="22">
                  <c:v>295.64</c:v>
                </c:pt>
                <c:pt idx="23">
                  <c:v>71.539999999999992</c:v>
                </c:pt>
                <c:pt idx="24">
                  <c:v>0</c:v>
                </c:pt>
                <c:pt idx="25">
                  <c:v>94.4</c:v>
                </c:pt>
                <c:pt idx="26">
                  <c:v>371.99</c:v>
                </c:pt>
                <c:pt idx="27">
                  <c:v>404.5</c:v>
                </c:pt>
                <c:pt idx="28">
                  <c:v>611.06999999999994</c:v>
                </c:pt>
                <c:pt idx="29">
                  <c:v>512.86</c:v>
                </c:pt>
                <c:pt idx="30">
                  <c:v>556.04000000000008</c:v>
                </c:pt>
                <c:pt idx="31">
                  <c:v>652.52</c:v>
                </c:pt>
                <c:pt idx="32">
                  <c:v>582.26</c:v>
                </c:pt>
                <c:pt idx="33">
                  <c:v>561.16000000000008</c:v>
                </c:pt>
                <c:pt idx="34">
                  <c:v>486.7</c:v>
                </c:pt>
                <c:pt idx="35">
                  <c:v>123.36</c:v>
                </c:pt>
                <c:pt idx="36">
                  <c:v>189.5</c:v>
                </c:pt>
                <c:pt idx="37">
                  <c:v>198.66</c:v>
                </c:pt>
                <c:pt idx="38">
                  <c:v>462.68</c:v>
                </c:pt>
                <c:pt idx="39">
                  <c:v>520.58000000000004</c:v>
                </c:pt>
                <c:pt idx="40">
                  <c:v>637.36</c:v>
                </c:pt>
                <c:pt idx="41">
                  <c:v>475.03000000000003</c:v>
                </c:pt>
                <c:pt idx="42">
                  <c:v>390.68</c:v>
                </c:pt>
                <c:pt idx="43">
                  <c:v>454.7</c:v>
                </c:pt>
                <c:pt idx="44">
                  <c:v>404.34</c:v>
                </c:pt>
                <c:pt idx="45">
                  <c:v>465.18</c:v>
                </c:pt>
                <c:pt idx="46">
                  <c:v>370.96</c:v>
                </c:pt>
                <c:pt idx="47">
                  <c:v>138.12</c:v>
                </c:pt>
                <c:pt idx="48">
                  <c:v>129.30000000000001</c:v>
                </c:pt>
                <c:pt idx="49">
                  <c:v>96.22</c:v>
                </c:pt>
                <c:pt idx="50">
                  <c:v>141.18</c:v>
                </c:pt>
                <c:pt idx="51">
                  <c:v>125.02</c:v>
                </c:pt>
                <c:pt idx="52">
                  <c:v>340.34000000000003</c:v>
                </c:pt>
                <c:pt idx="53">
                  <c:v>398.96000000000004</c:v>
                </c:pt>
                <c:pt idx="54">
                  <c:v>385.68</c:v>
                </c:pt>
                <c:pt idx="55">
                  <c:v>355.3</c:v>
                </c:pt>
                <c:pt idx="56">
                  <c:v>288.92</c:v>
                </c:pt>
                <c:pt idx="57">
                  <c:v>287.16000000000003</c:v>
                </c:pt>
                <c:pt idx="58">
                  <c:v>384.04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7-4714-B628-D57E0FE4D6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983432"/>
        <c:axId val="467986960"/>
      </c:barChart>
      <c:catAx>
        <c:axId val="467983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7986960"/>
        <c:crosses val="autoZero"/>
        <c:auto val="1"/>
        <c:lblAlgn val="ctr"/>
        <c:lblOffset val="100"/>
        <c:noMultiLvlLbl val="0"/>
      </c:catAx>
      <c:valAx>
        <c:axId val="467986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7983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3200" dirty="0"/>
              <a:t>papier [tony]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papier!$D$3:$D$60</c:f>
              <c:strCache>
                <c:ptCount val="58"/>
                <c:pt idx="0">
                  <c:v>Styczeń  2021</c:v>
                </c:pt>
                <c:pt idx="1">
                  <c:v>Luty 2021</c:v>
                </c:pt>
                <c:pt idx="2">
                  <c:v>Marzec  2021</c:v>
                </c:pt>
                <c:pt idx="3">
                  <c:v>Kwiecień 2021</c:v>
                </c:pt>
                <c:pt idx="4">
                  <c:v>Maj 2021</c:v>
                </c:pt>
                <c:pt idx="5">
                  <c:v>Czerwiec 2021</c:v>
                </c:pt>
                <c:pt idx="6">
                  <c:v>Lipiec 2021</c:v>
                </c:pt>
                <c:pt idx="7">
                  <c:v>Sierpień 2021</c:v>
                </c:pt>
                <c:pt idx="8">
                  <c:v>Wrzesień 2021</c:v>
                </c:pt>
                <c:pt idx="9">
                  <c:v>Październik 2021</c:v>
                </c:pt>
                <c:pt idx="10">
                  <c:v>Listopad 2021</c:v>
                </c:pt>
                <c:pt idx="11">
                  <c:v>Grudzień 2021</c:v>
                </c:pt>
                <c:pt idx="12">
                  <c:v>Styczeń  2022</c:v>
                </c:pt>
                <c:pt idx="13">
                  <c:v>Luty 2022</c:v>
                </c:pt>
                <c:pt idx="14">
                  <c:v>Marzec  2022</c:v>
                </c:pt>
                <c:pt idx="15">
                  <c:v>Kwiecień 2022</c:v>
                </c:pt>
                <c:pt idx="16">
                  <c:v>Maj 2022</c:v>
                </c:pt>
                <c:pt idx="17">
                  <c:v>Czerwiec 2022</c:v>
                </c:pt>
                <c:pt idx="18">
                  <c:v>Lipiec 2022</c:v>
                </c:pt>
                <c:pt idx="19">
                  <c:v>Sierpień 2022</c:v>
                </c:pt>
                <c:pt idx="20">
                  <c:v>Wrzesień 2022</c:v>
                </c:pt>
                <c:pt idx="21">
                  <c:v>Październik 2022</c:v>
                </c:pt>
                <c:pt idx="22">
                  <c:v>Listopad 2022</c:v>
                </c:pt>
                <c:pt idx="23">
                  <c:v>Grudzień 2022</c:v>
                </c:pt>
                <c:pt idx="24">
                  <c:v>Styczeń 2023</c:v>
                </c:pt>
                <c:pt idx="25">
                  <c:v>Luty 2023</c:v>
                </c:pt>
                <c:pt idx="26">
                  <c:v>Marzec  2023</c:v>
                </c:pt>
                <c:pt idx="27">
                  <c:v>Kwiecień 2023</c:v>
                </c:pt>
                <c:pt idx="28">
                  <c:v>Maj 2023</c:v>
                </c:pt>
                <c:pt idx="29">
                  <c:v>Czerwiec 2023</c:v>
                </c:pt>
                <c:pt idx="30">
                  <c:v>Lipiec 2023</c:v>
                </c:pt>
                <c:pt idx="31">
                  <c:v>Sierpień 2023</c:v>
                </c:pt>
                <c:pt idx="32">
                  <c:v>Wrzesień 2023</c:v>
                </c:pt>
                <c:pt idx="33">
                  <c:v>Październik 2023</c:v>
                </c:pt>
                <c:pt idx="34">
                  <c:v>Listopad 2023</c:v>
                </c:pt>
                <c:pt idx="35">
                  <c:v>Grudzień 2023</c:v>
                </c:pt>
                <c:pt idx="36">
                  <c:v>Styczeń 2024</c:v>
                </c:pt>
                <c:pt idx="37">
                  <c:v>Luty 2024</c:v>
                </c:pt>
                <c:pt idx="38">
                  <c:v>Marzec  2024</c:v>
                </c:pt>
                <c:pt idx="39">
                  <c:v>Kwiecień 2024</c:v>
                </c:pt>
                <c:pt idx="40">
                  <c:v>Maj 2024</c:v>
                </c:pt>
                <c:pt idx="41">
                  <c:v>Czerwiec 2024</c:v>
                </c:pt>
                <c:pt idx="42">
                  <c:v>Lipiec 2024</c:v>
                </c:pt>
                <c:pt idx="43">
                  <c:v>Sierpień 2024</c:v>
                </c:pt>
                <c:pt idx="44">
                  <c:v>Wrzesień 2024</c:v>
                </c:pt>
                <c:pt idx="45">
                  <c:v>Październik 2024</c:v>
                </c:pt>
                <c:pt idx="46">
                  <c:v>Listopad 2024</c:v>
                </c:pt>
                <c:pt idx="47">
                  <c:v>Grudzień 2024</c:v>
                </c:pt>
                <c:pt idx="48">
                  <c:v>Styczeń 2025</c:v>
                </c:pt>
                <c:pt idx="49">
                  <c:v>Luty 2025</c:v>
                </c:pt>
                <c:pt idx="50">
                  <c:v>Marzec  2025</c:v>
                </c:pt>
                <c:pt idx="51">
                  <c:v>Kwiecień 2025</c:v>
                </c:pt>
                <c:pt idx="52">
                  <c:v>Maj  2025</c:v>
                </c:pt>
                <c:pt idx="53">
                  <c:v>Czerwiec 2025</c:v>
                </c:pt>
                <c:pt idx="54">
                  <c:v>Lipiec 2025</c:v>
                </c:pt>
                <c:pt idx="55">
                  <c:v>Sierpień  2025</c:v>
                </c:pt>
                <c:pt idx="56">
                  <c:v>Wrzesień 2025</c:v>
                </c:pt>
                <c:pt idx="57">
                  <c:v>Październik 2025</c:v>
                </c:pt>
              </c:strCache>
            </c:strRef>
          </c:cat>
          <c:val>
            <c:numRef>
              <c:f>papier!$E$3:$E$60</c:f>
              <c:numCache>
                <c:formatCode>General</c:formatCode>
                <c:ptCount val="58"/>
                <c:pt idx="0">
                  <c:v>59.440000000000005</c:v>
                </c:pt>
                <c:pt idx="1">
                  <c:v>43.58</c:v>
                </c:pt>
                <c:pt idx="2">
                  <c:v>41.84</c:v>
                </c:pt>
                <c:pt idx="3">
                  <c:v>47.22</c:v>
                </c:pt>
                <c:pt idx="4">
                  <c:v>49.7</c:v>
                </c:pt>
                <c:pt idx="5">
                  <c:v>53.800000000000004</c:v>
                </c:pt>
                <c:pt idx="6">
                  <c:v>55.3</c:v>
                </c:pt>
                <c:pt idx="7">
                  <c:v>46.68</c:v>
                </c:pt>
                <c:pt idx="8">
                  <c:v>48.599999999999994</c:v>
                </c:pt>
                <c:pt idx="9">
                  <c:v>31.42</c:v>
                </c:pt>
                <c:pt idx="10">
                  <c:v>40.700000000000003</c:v>
                </c:pt>
                <c:pt idx="11">
                  <c:v>48.12</c:v>
                </c:pt>
                <c:pt idx="12">
                  <c:v>42.6</c:v>
                </c:pt>
                <c:pt idx="13">
                  <c:v>33.42</c:v>
                </c:pt>
                <c:pt idx="14">
                  <c:v>44.92</c:v>
                </c:pt>
                <c:pt idx="15">
                  <c:v>39.64</c:v>
                </c:pt>
                <c:pt idx="16">
                  <c:v>52.58</c:v>
                </c:pt>
                <c:pt idx="17">
                  <c:v>50.84</c:v>
                </c:pt>
                <c:pt idx="18">
                  <c:v>44.58</c:v>
                </c:pt>
                <c:pt idx="19">
                  <c:v>50.96</c:v>
                </c:pt>
                <c:pt idx="20">
                  <c:v>50.800000000000004</c:v>
                </c:pt>
                <c:pt idx="21">
                  <c:v>41.92</c:v>
                </c:pt>
                <c:pt idx="22">
                  <c:v>37.46</c:v>
                </c:pt>
                <c:pt idx="23">
                  <c:v>39.260000000000005</c:v>
                </c:pt>
                <c:pt idx="24">
                  <c:v>3.54</c:v>
                </c:pt>
                <c:pt idx="25">
                  <c:v>87.11999999999999</c:v>
                </c:pt>
                <c:pt idx="26">
                  <c:v>115.66</c:v>
                </c:pt>
                <c:pt idx="27">
                  <c:v>121.88</c:v>
                </c:pt>
                <c:pt idx="28">
                  <c:v>115.69999999999999</c:v>
                </c:pt>
                <c:pt idx="29">
                  <c:v>101.14</c:v>
                </c:pt>
                <c:pt idx="30">
                  <c:v>113.30000000000001</c:v>
                </c:pt>
                <c:pt idx="31">
                  <c:v>119.1</c:v>
                </c:pt>
                <c:pt idx="32">
                  <c:v>110.86</c:v>
                </c:pt>
                <c:pt idx="33">
                  <c:v>118.7</c:v>
                </c:pt>
                <c:pt idx="34">
                  <c:v>99.92</c:v>
                </c:pt>
                <c:pt idx="35">
                  <c:v>91.82</c:v>
                </c:pt>
                <c:pt idx="36">
                  <c:v>107.66</c:v>
                </c:pt>
                <c:pt idx="37">
                  <c:v>111.44</c:v>
                </c:pt>
                <c:pt idx="38">
                  <c:v>99.86</c:v>
                </c:pt>
                <c:pt idx="39">
                  <c:v>109.84</c:v>
                </c:pt>
                <c:pt idx="40">
                  <c:v>105.58</c:v>
                </c:pt>
                <c:pt idx="41">
                  <c:v>94.49</c:v>
                </c:pt>
                <c:pt idx="42">
                  <c:v>76.94</c:v>
                </c:pt>
                <c:pt idx="43">
                  <c:v>74.540000000000006</c:v>
                </c:pt>
                <c:pt idx="44">
                  <c:v>82.36</c:v>
                </c:pt>
                <c:pt idx="45">
                  <c:v>60.919999999999995</c:v>
                </c:pt>
                <c:pt idx="46">
                  <c:v>53.800000000000004</c:v>
                </c:pt>
                <c:pt idx="47">
                  <c:v>62.64</c:v>
                </c:pt>
                <c:pt idx="48">
                  <c:v>62.28</c:v>
                </c:pt>
                <c:pt idx="49">
                  <c:v>44.56</c:v>
                </c:pt>
                <c:pt idx="50">
                  <c:v>58.52</c:v>
                </c:pt>
                <c:pt idx="51">
                  <c:v>55.56</c:v>
                </c:pt>
                <c:pt idx="52">
                  <c:v>57.44</c:v>
                </c:pt>
                <c:pt idx="53">
                  <c:v>50.959999999999994</c:v>
                </c:pt>
                <c:pt idx="54">
                  <c:v>70.899999999999991</c:v>
                </c:pt>
                <c:pt idx="55">
                  <c:v>52.69</c:v>
                </c:pt>
                <c:pt idx="56">
                  <c:v>54.94</c:v>
                </c:pt>
                <c:pt idx="57">
                  <c:v>55.76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6B-4C65-840C-82E4E52D98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9281296"/>
        <c:axId val="469277768"/>
      </c:barChart>
      <c:catAx>
        <c:axId val="469281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9277768"/>
        <c:crosses val="autoZero"/>
        <c:auto val="1"/>
        <c:lblAlgn val="ctr"/>
        <c:lblOffset val="100"/>
        <c:noMultiLvlLbl val="0"/>
      </c:catAx>
      <c:valAx>
        <c:axId val="469277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928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3200" b="0" dirty="0"/>
              <a:t>tworzywa sztuczne [tony]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tworzywa!$D$3:$D$61</c:f>
              <c:strCache>
                <c:ptCount val="59"/>
                <c:pt idx="0">
                  <c:v>Styczeń  2021</c:v>
                </c:pt>
                <c:pt idx="1">
                  <c:v>Luty 2021</c:v>
                </c:pt>
                <c:pt idx="2">
                  <c:v>Marzec  2021</c:v>
                </c:pt>
                <c:pt idx="3">
                  <c:v>Kwiecień 2021</c:v>
                </c:pt>
                <c:pt idx="4">
                  <c:v>Maj 2021</c:v>
                </c:pt>
                <c:pt idx="5">
                  <c:v>Czerwiec 2021</c:v>
                </c:pt>
                <c:pt idx="6">
                  <c:v>Lipiec 2021</c:v>
                </c:pt>
                <c:pt idx="7">
                  <c:v>Sierpień 2021</c:v>
                </c:pt>
                <c:pt idx="8">
                  <c:v>Wrzesień 2021</c:v>
                </c:pt>
                <c:pt idx="9">
                  <c:v>Październik 2021</c:v>
                </c:pt>
                <c:pt idx="10">
                  <c:v>Listopad 2021</c:v>
                </c:pt>
                <c:pt idx="11">
                  <c:v>Grudzień 2021</c:v>
                </c:pt>
                <c:pt idx="12">
                  <c:v>Styczeń  2022</c:v>
                </c:pt>
                <c:pt idx="13">
                  <c:v>Luty 2022</c:v>
                </c:pt>
                <c:pt idx="14">
                  <c:v>Marzec  2022</c:v>
                </c:pt>
                <c:pt idx="15">
                  <c:v>Kwiecień 2022</c:v>
                </c:pt>
                <c:pt idx="16">
                  <c:v>Maj 2022</c:v>
                </c:pt>
                <c:pt idx="17">
                  <c:v>Czerwiec 2022</c:v>
                </c:pt>
                <c:pt idx="18">
                  <c:v>Lipiec 2022</c:v>
                </c:pt>
                <c:pt idx="19">
                  <c:v>Sierpień 2022</c:v>
                </c:pt>
                <c:pt idx="20">
                  <c:v>Wrzesień 2022</c:v>
                </c:pt>
                <c:pt idx="21">
                  <c:v>Październik 2022</c:v>
                </c:pt>
                <c:pt idx="22">
                  <c:v>Listopad 2022</c:v>
                </c:pt>
                <c:pt idx="23">
                  <c:v>Grudzień 2022</c:v>
                </c:pt>
                <c:pt idx="24">
                  <c:v>Styczeń 2023</c:v>
                </c:pt>
                <c:pt idx="25">
                  <c:v>Luty 2023</c:v>
                </c:pt>
                <c:pt idx="26">
                  <c:v>Marzec  2023</c:v>
                </c:pt>
                <c:pt idx="27">
                  <c:v>Kwiecień 2023</c:v>
                </c:pt>
                <c:pt idx="28">
                  <c:v>Maj 2023</c:v>
                </c:pt>
                <c:pt idx="29">
                  <c:v>Czerwiec 2023</c:v>
                </c:pt>
                <c:pt idx="30">
                  <c:v>Lipiec 2023</c:v>
                </c:pt>
                <c:pt idx="31">
                  <c:v>Sierpień 2023</c:v>
                </c:pt>
                <c:pt idx="32">
                  <c:v>Wrzesień 2023</c:v>
                </c:pt>
                <c:pt idx="33">
                  <c:v>Październik 2023</c:v>
                </c:pt>
                <c:pt idx="34">
                  <c:v>Listopad 2023</c:v>
                </c:pt>
                <c:pt idx="35">
                  <c:v>Grudzień 2023</c:v>
                </c:pt>
                <c:pt idx="36">
                  <c:v>Styczeń 2024</c:v>
                </c:pt>
                <c:pt idx="37">
                  <c:v>Luty 2024</c:v>
                </c:pt>
                <c:pt idx="38">
                  <c:v>Marzec  2024</c:v>
                </c:pt>
                <c:pt idx="39">
                  <c:v>Kwiecień 2024</c:v>
                </c:pt>
                <c:pt idx="40">
                  <c:v>Maj 2024</c:v>
                </c:pt>
                <c:pt idx="41">
                  <c:v>Czerwiec 2024</c:v>
                </c:pt>
                <c:pt idx="42">
                  <c:v>Lipiec 2024</c:v>
                </c:pt>
                <c:pt idx="43">
                  <c:v>Sierpień 2024</c:v>
                </c:pt>
                <c:pt idx="44">
                  <c:v>Wrzesień 2024</c:v>
                </c:pt>
                <c:pt idx="45">
                  <c:v>Październik 2024</c:v>
                </c:pt>
                <c:pt idx="46">
                  <c:v>Listopad 2024</c:v>
                </c:pt>
                <c:pt idx="47">
                  <c:v>Grudzień 2024</c:v>
                </c:pt>
                <c:pt idx="48">
                  <c:v>Styczeń 2025</c:v>
                </c:pt>
                <c:pt idx="49">
                  <c:v>Luty 2025</c:v>
                </c:pt>
                <c:pt idx="50">
                  <c:v>Marzec  2025</c:v>
                </c:pt>
                <c:pt idx="51">
                  <c:v>Marzec 2025</c:v>
                </c:pt>
                <c:pt idx="52">
                  <c:v>Kwiecień 2025</c:v>
                </c:pt>
                <c:pt idx="53">
                  <c:v>Maj 2025</c:v>
                </c:pt>
                <c:pt idx="54">
                  <c:v>Czerwiec 2025</c:v>
                </c:pt>
                <c:pt idx="55">
                  <c:v>Lipiec 2025</c:v>
                </c:pt>
                <c:pt idx="56">
                  <c:v>Sierpień  2025</c:v>
                </c:pt>
                <c:pt idx="57">
                  <c:v>Wrzesień 2025</c:v>
                </c:pt>
                <c:pt idx="58">
                  <c:v>Październik 2025</c:v>
                </c:pt>
              </c:strCache>
            </c:strRef>
          </c:cat>
          <c:val>
            <c:numRef>
              <c:f>tworzywa!$E$3:$E$61</c:f>
              <c:numCache>
                <c:formatCode>General</c:formatCode>
                <c:ptCount val="59"/>
                <c:pt idx="0">
                  <c:v>9.2199999999999989</c:v>
                </c:pt>
                <c:pt idx="1">
                  <c:v>12.54</c:v>
                </c:pt>
                <c:pt idx="2">
                  <c:v>0</c:v>
                </c:pt>
                <c:pt idx="3">
                  <c:v>14.850000000000001</c:v>
                </c:pt>
                <c:pt idx="4">
                  <c:v>13.84</c:v>
                </c:pt>
                <c:pt idx="5">
                  <c:v>16.450000000000003</c:v>
                </c:pt>
                <c:pt idx="6">
                  <c:v>21.34</c:v>
                </c:pt>
                <c:pt idx="7">
                  <c:v>20.32</c:v>
                </c:pt>
                <c:pt idx="8">
                  <c:v>47.480000000000004</c:v>
                </c:pt>
                <c:pt idx="9">
                  <c:v>13.84</c:v>
                </c:pt>
                <c:pt idx="10">
                  <c:v>17.02</c:v>
                </c:pt>
                <c:pt idx="11">
                  <c:v>13.3</c:v>
                </c:pt>
                <c:pt idx="12">
                  <c:v>13.86</c:v>
                </c:pt>
                <c:pt idx="13">
                  <c:v>12.620000000000001</c:v>
                </c:pt>
                <c:pt idx="14">
                  <c:v>14.66</c:v>
                </c:pt>
                <c:pt idx="15">
                  <c:v>13.44</c:v>
                </c:pt>
                <c:pt idx="16">
                  <c:v>18.079999999999998</c:v>
                </c:pt>
                <c:pt idx="17">
                  <c:v>15.3</c:v>
                </c:pt>
                <c:pt idx="18">
                  <c:v>16.98</c:v>
                </c:pt>
                <c:pt idx="19">
                  <c:v>14.9</c:v>
                </c:pt>
                <c:pt idx="20">
                  <c:v>11.879999999999999</c:v>
                </c:pt>
                <c:pt idx="21">
                  <c:v>7.58</c:v>
                </c:pt>
                <c:pt idx="22">
                  <c:v>6.04</c:v>
                </c:pt>
                <c:pt idx="23">
                  <c:v>10.100000000000001</c:v>
                </c:pt>
                <c:pt idx="24">
                  <c:v>5.0199999999999996</c:v>
                </c:pt>
                <c:pt idx="25">
                  <c:v>104.41999999999999</c:v>
                </c:pt>
                <c:pt idx="26">
                  <c:v>136.78</c:v>
                </c:pt>
                <c:pt idx="27">
                  <c:v>150.97999999999999</c:v>
                </c:pt>
                <c:pt idx="28">
                  <c:v>146.76</c:v>
                </c:pt>
                <c:pt idx="29">
                  <c:v>121.56</c:v>
                </c:pt>
                <c:pt idx="30">
                  <c:v>128.94</c:v>
                </c:pt>
                <c:pt idx="31">
                  <c:v>142.94</c:v>
                </c:pt>
                <c:pt idx="32">
                  <c:v>131.66</c:v>
                </c:pt>
                <c:pt idx="33">
                  <c:v>131.4</c:v>
                </c:pt>
                <c:pt idx="34">
                  <c:v>110.88</c:v>
                </c:pt>
                <c:pt idx="35">
                  <c:v>107.16</c:v>
                </c:pt>
                <c:pt idx="36">
                  <c:v>128.66</c:v>
                </c:pt>
                <c:pt idx="37">
                  <c:v>127.28</c:v>
                </c:pt>
                <c:pt idx="38">
                  <c:v>117.30000000000001</c:v>
                </c:pt>
                <c:pt idx="39">
                  <c:v>134.98000000000002</c:v>
                </c:pt>
                <c:pt idx="41">
                  <c:v>121.81</c:v>
                </c:pt>
                <c:pt idx="42">
                  <c:v>88.88</c:v>
                </c:pt>
                <c:pt idx="43">
                  <c:v>91</c:v>
                </c:pt>
                <c:pt idx="44">
                  <c:v>95.02</c:v>
                </c:pt>
                <c:pt idx="45">
                  <c:v>74.180000000000007</c:v>
                </c:pt>
                <c:pt idx="46">
                  <c:v>66.64</c:v>
                </c:pt>
                <c:pt idx="47">
                  <c:v>74.52</c:v>
                </c:pt>
                <c:pt idx="48">
                  <c:v>70.320000000000007</c:v>
                </c:pt>
                <c:pt idx="49">
                  <c:v>53.84</c:v>
                </c:pt>
                <c:pt idx="50">
                  <c:v>33.520000000000003</c:v>
                </c:pt>
                <c:pt idx="51">
                  <c:v>35.299999999999997</c:v>
                </c:pt>
                <c:pt idx="52">
                  <c:v>67.599999999999994</c:v>
                </c:pt>
                <c:pt idx="53">
                  <c:v>72.66</c:v>
                </c:pt>
                <c:pt idx="54">
                  <c:v>65.099999999999994</c:v>
                </c:pt>
                <c:pt idx="55">
                  <c:v>73.3</c:v>
                </c:pt>
                <c:pt idx="56">
                  <c:v>62.26</c:v>
                </c:pt>
                <c:pt idx="57">
                  <c:v>64.819999999999993</c:v>
                </c:pt>
                <c:pt idx="58">
                  <c:v>68.239999999999995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BC-455F-A613-87CDE8AE6D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9278160"/>
        <c:axId val="469278552"/>
      </c:barChart>
      <c:catAx>
        <c:axId val="469278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9278552"/>
        <c:crosses val="autoZero"/>
        <c:auto val="1"/>
        <c:lblAlgn val="ctr"/>
        <c:lblOffset val="100"/>
        <c:noMultiLvlLbl val="0"/>
      </c:catAx>
      <c:valAx>
        <c:axId val="469278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9278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5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b="1"/>
      </a:pPr>
      <a:endParaRPr lang="pl-PL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('Faktury odpady'!$C$9,'Faktury odpady'!$F$9,'Faktury odpady'!$I$9)</c:f>
              <c:numCache>
                <c:formatCode>_("zł"* #,##0.00_);_("zł"* \(#,##0.00\);_("zł"* "-"??_);_(@_)</c:formatCode>
                <c:ptCount val="3"/>
                <c:pt idx="0">
                  <c:v>1183520.95</c:v>
                </c:pt>
                <c:pt idx="1">
                  <c:v>962816.64</c:v>
                </c:pt>
                <c:pt idx="2">
                  <c:v>770476.1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E3-4E5C-BF21-2C7389A818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3"/>
        <c:overlap val="-27"/>
        <c:axId val="1660495216"/>
        <c:axId val="1660501456"/>
      </c:barChart>
      <c:catAx>
        <c:axId val="1660495216"/>
        <c:scaling>
          <c:orientation val="minMax"/>
        </c:scaling>
        <c:delete val="1"/>
        <c:axPos val="b"/>
        <c:majorTickMark val="none"/>
        <c:minorTickMark val="none"/>
        <c:tickLblPos val="nextTo"/>
        <c:crossAx val="1660501456"/>
        <c:crosses val="autoZero"/>
        <c:auto val="1"/>
        <c:lblAlgn val="ctr"/>
        <c:lblOffset val="100"/>
        <c:noMultiLvlLbl val="0"/>
      </c:catAx>
      <c:valAx>
        <c:axId val="1660501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zł&quot;* #,##0.00_);_(&quot;zł&quot;* \(#,##0.00\);_(&quot;zł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60495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3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('Faktury odpady'!$C$11,'Faktury odpady'!$F$11,'Faktury odpady'!$I$11)</c:f>
              <c:numCache>
                <c:formatCode>_("zł"* #,##0.00_);_("zł"* \(#,##0.00\);_("zł"* "-"??_);_(@_)</c:formatCode>
                <c:ptCount val="3"/>
                <c:pt idx="0">
                  <c:v>1168002.31</c:v>
                </c:pt>
                <c:pt idx="1">
                  <c:v>1076024.17</c:v>
                </c:pt>
                <c:pt idx="2">
                  <c:v>1022162.22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1-4EE6-A787-166F27827E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3"/>
        <c:overlap val="-27"/>
        <c:axId val="1910605904"/>
        <c:axId val="1910603504"/>
      </c:barChart>
      <c:catAx>
        <c:axId val="1910605904"/>
        <c:scaling>
          <c:orientation val="minMax"/>
        </c:scaling>
        <c:delete val="1"/>
        <c:axPos val="b"/>
        <c:majorTickMark val="none"/>
        <c:minorTickMark val="none"/>
        <c:tickLblPos val="nextTo"/>
        <c:crossAx val="1910603504"/>
        <c:crosses val="autoZero"/>
        <c:auto val="1"/>
        <c:lblAlgn val="ctr"/>
        <c:lblOffset val="100"/>
        <c:noMultiLvlLbl val="0"/>
      </c:catAx>
      <c:valAx>
        <c:axId val="191060350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zł&quot;* #,##0.00_);_(&quot;zł&quot;* \(#,##0.00\);_(&quot;zł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10605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3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Arkusz2!$C$51:$C$84</c:f>
              <c:strCache>
                <c:ptCount val="34"/>
                <c:pt idx="0">
                  <c:v>Styczeń * 2023</c:v>
                </c:pt>
                <c:pt idx="1">
                  <c:v>Luty * 2023</c:v>
                </c:pt>
                <c:pt idx="2">
                  <c:v>Marzec * 2023</c:v>
                </c:pt>
                <c:pt idx="3">
                  <c:v>Kwiecień * 2023</c:v>
                </c:pt>
                <c:pt idx="4">
                  <c:v>Maj * 2023</c:v>
                </c:pt>
                <c:pt idx="5">
                  <c:v>Czerwiec * 2023</c:v>
                </c:pt>
                <c:pt idx="6">
                  <c:v>Lipiec * 2023</c:v>
                </c:pt>
                <c:pt idx="7">
                  <c:v>Sierpień * 2023</c:v>
                </c:pt>
                <c:pt idx="8">
                  <c:v>Wrzesień * 2023</c:v>
                </c:pt>
                <c:pt idx="9">
                  <c:v>Październik * 2023</c:v>
                </c:pt>
                <c:pt idx="10">
                  <c:v>Listopad * 2023</c:v>
                </c:pt>
                <c:pt idx="11">
                  <c:v>Grudzień * 2023</c:v>
                </c:pt>
                <c:pt idx="12">
                  <c:v>Styczeń * 2024</c:v>
                </c:pt>
                <c:pt idx="13">
                  <c:v>Luty * 2024</c:v>
                </c:pt>
                <c:pt idx="14">
                  <c:v>Marzec * 2024</c:v>
                </c:pt>
                <c:pt idx="15">
                  <c:v>Kwiecień * 2024</c:v>
                </c:pt>
                <c:pt idx="16">
                  <c:v>Maj * 2024</c:v>
                </c:pt>
                <c:pt idx="17">
                  <c:v>Czerwiec * 2024</c:v>
                </c:pt>
                <c:pt idx="18">
                  <c:v>Lipiec * 2024</c:v>
                </c:pt>
                <c:pt idx="19">
                  <c:v>Sierpień * 2024</c:v>
                </c:pt>
                <c:pt idx="20">
                  <c:v>Wrzesień * 2024</c:v>
                </c:pt>
                <c:pt idx="21">
                  <c:v>Październik * 2024</c:v>
                </c:pt>
                <c:pt idx="22">
                  <c:v>Listopad * 2024</c:v>
                </c:pt>
                <c:pt idx="23">
                  <c:v>Grudzień *2024</c:v>
                </c:pt>
                <c:pt idx="24">
                  <c:v>Styczeń * 2025</c:v>
                </c:pt>
                <c:pt idx="25">
                  <c:v>Luty * 2025</c:v>
                </c:pt>
                <c:pt idx="26">
                  <c:v>marzec * 2025</c:v>
                </c:pt>
                <c:pt idx="27">
                  <c:v>kwiecień * 2025</c:v>
                </c:pt>
                <c:pt idx="28">
                  <c:v>maj * 2025</c:v>
                </c:pt>
                <c:pt idx="29">
                  <c:v>czerwiec * 2025</c:v>
                </c:pt>
                <c:pt idx="30">
                  <c:v>lipiec * 2025</c:v>
                </c:pt>
                <c:pt idx="31">
                  <c:v>sierpień * 2025</c:v>
                </c:pt>
                <c:pt idx="32">
                  <c:v>wrzesień * 2025</c:v>
                </c:pt>
                <c:pt idx="33">
                  <c:v>październik * 2025</c:v>
                </c:pt>
              </c:strCache>
            </c:strRef>
          </c:cat>
          <c:val>
            <c:numRef>
              <c:f>Arkusz2!$F$51:$F$84</c:f>
              <c:numCache>
                <c:formatCode>_-* #\ ##0_-;\-* #\ ##0_-;_-* "-"??_-;_-@_-</c:formatCode>
                <c:ptCount val="34"/>
                <c:pt idx="0">
                  <c:v>25373</c:v>
                </c:pt>
                <c:pt idx="1">
                  <c:v>25400</c:v>
                </c:pt>
                <c:pt idx="2">
                  <c:v>25432</c:v>
                </c:pt>
                <c:pt idx="3">
                  <c:v>25482</c:v>
                </c:pt>
                <c:pt idx="4">
                  <c:v>25483</c:v>
                </c:pt>
                <c:pt idx="5">
                  <c:v>25535</c:v>
                </c:pt>
                <c:pt idx="6">
                  <c:v>25517</c:v>
                </c:pt>
                <c:pt idx="7">
                  <c:v>25555</c:v>
                </c:pt>
                <c:pt idx="8">
                  <c:v>25573</c:v>
                </c:pt>
                <c:pt idx="9">
                  <c:v>25607</c:v>
                </c:pt>
                <c:pt idx="10">
                  <c:v>25686</c:v>
                </c:pt>
                <c:pt idx="11">
                  <c:v>25727</c:v>
                </c:pt>
                <c:pt idx="12">
                  <c:v>25724</c:v>
                </c:pt>
                <c:pt idx="13">
                  <c:v>25750</c:v>
                </c:pt>
                <c:pt idx="14">
                  <c:v>25802</c:v>
                </c:pt>
                <c:pt idx="15">
                  <c:v>25885</c:v>
                </c:pt>
                <c:pt idx="16">
                  <c:v>25927</c:v>
                </c:pt>
                <c:pt idx="17">
                  <c:v>25948</c:v>
                </c:pt>
                <c:pt idx="18">
                  <c:v>25924</c:v>
                </c:pt>
                <c:pt idx="19">
                  <c:v>25981</c:v>
                </c:pt>
                <c:pt idx="20">
                  <c:v>26017</c:v>
                </c:pt>
                <c:pt idx="21">
                  <c:v>26031</c:v>
                </c:pt>
                <c:pt idx="22">
                  <c:v>25998</c:v>
                </c:pt>
                <c:pt idx="23" formatCode="General">
                  <c:v>26036</c:v>
                </c:pt>
                <c:pt idx="24" formatCode="General">
                  <c:v>26032</c:v>
                </c:pt>
                <c:pt idx="25" formatCode="General">
                  <c:v>26077</c:v>
                </c:pt>
                <c:pt idx="26" formatCode="General">
                  <c:v>26155</c:v>
                </c:pt>
                <c:pt idx="27" formatCode="General">
                  <c:v>26172</c:v>
                </c:pt>
                <c:pt idx="28" formatCode="General">
                  <c:v>26227</c:v>
                </c:pt>
                <c:pt idx="29" formatCode="General">
                  <c:v>26257</c:v>
                </c:pt>
                <c:pt idx="30" formatCode="General">
                  <c:v>26276</c:v>
                </c:pt>
                <c:pt idx="31" formatCode="General">
                  <c:v>26330</c:v>
                </c:pt>
                <c:pt idx="32" formatCode="General">
                  <c:v>26326</c:v>
                </c:pt>
                <c:pt idx="33" formatCode="General">
                  <c:v>26369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2C-4794-8B15-A3068E14CA3A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Arkusz2!$C$51:$C$84</c:f>
              <c:strCache>
                <c:ptCount val="34"/>
                <c:pt idx="0">
                  <c:v>Styczeń * 2023</c:v>
                </c:pt>
                <c:pt idx="1">
                  <c:v>Luty * 2023</c:v>
                </c:pt>
                <c:pt idx="2">
                  <c:v>Marzec * 2023</c:v>
                </c:pt>
                <c:pt idx="3">
                  <c:v>Kwiecień * 2023</c:v>
                </c:pt>
                <c:pt idx="4">
                  <c:v>Maj * 2023</c:v>
                </c:pt>
                <c:pt idx="5">
                  <c:v>Czerwiec * 2023</c:v>
                </c:pt>
                <c:pt idx="6">
                  <c:v>Lipiec * 2023</c:v>
                </c:pt>
                <c:pt idx="7">
                  <c:v>Sierpień * 2023</c:v>
                </c:pt>
                <c:pt idx="8">
                  <c:v>Wrzesień * 2023</c:v>
                </c:pt>
                <c:pt idx="9">
                  <c:v>Październik * 2023</c:v>
                </c:pt>
                <c:pt idx="10">
                  <c:v>Listopad * 2023</c:v>
                </c:pt>
                <c:pt idx="11">
                  <c:v>Grudzień * 2023</c:v>
                </c:pt>
                <c:pt idx="12">
                  <c:v>Styczeń * 2024</c:v>
                </c:pt>
                <c:pt idx="13">
                  <c:v>Luty * 2024</c:v>
                </c:pt>
                <c:pt idx="14">
                  <c:v>Marzec * 2024</c:v>
                </c:pt>
                <c:pt idx="15">
                  <c:v>Kwiecień * 2024</c:v>
                </c:pt>
                <c:pt idx="16">
                  <c:v>Maj * 2024</c:v>
                </c:pt>
                <c:pt idx="17">
                  <c:v>Czerwiec * 2024</c:v>
                </c:pt>
                <c:pt idx="18">
                  <c:v>Lipiec * 2024</c:v>
                </c:pt>
                <c:pt idx="19">
                  <c:v>Sierpień * 2024</c:v>
                </c:pt>
                <c:pt idx="20">
                  <c:v>Wrzesień * 2024</c:v>
                </c:pt>
                <c:pt idx="21">
                  <c:v>Październik * 2024</c:v>
                </c:pt>
                <c:pt idx="22">
                  <c:v>Listopad * 2024</c:v>
                </c:pt>
                <c:pt idx="23">
                  <c:v>Grudzień *2024</c:v>
                </c:pt>
                <c:pt idx="24">
                  <c:v>Styczeń * 2025</c:v>
                </c:pt>
                <c:pt idx="25">
                  <c:v>Luty * 2025</c:v>
                </c:pt>
                <c:pt idx="26">
                  <c:v>marzec * 2025</c:v>
                </c:pt>
                <c:pt idx="27">
                  <c:v>kwiecień * 2025</c:v>
                </c:pt>
                <c:pt idx="28">
                  <c:v>maj * 2025</c:v>
                </c:pt>
                <c:pt idx="29">
                  <c:v>czerwiec * 2025</c:v>
                </c:pt>
                <c:pt idx="30">
                  <c:v>lipiec * 2025</c:v>
                </c:pt>
                <c:pt idx="31">
                  <c:v>sierpień * 2025</c:v>
                </c:pt>
                <c:pt idx="32">
                  <c:v>wrzesień * 2025</c:v>
                </c:pt>
                <c:pt idx="33">
                  <c:v>październik * 2025</c:v>
                </c:pt>
              </c:strCache>
            </c:strRef>
          </c:cat>
          <c:val>
            <c:numRef>
              <c:f>Arkusz2!$H$51:$H$84</c:f>
              <c:numCache>
                <c:formatCode>_-* #\ ##0_-;\-* #\ ##0_-;_-* "-"??_-;_-@_-</c:formatCode>
                <c:ptCount val="34"/>
                <c:pt idx="0">
                  <c:v>25694</c:v>
                </c:pt>
                <c:pt idx="1">
                  <c:v>25817</c:v>
                </c:pt>
                <c:pt idx="2">
                  <c:v>25834</c:v>
                </c:pt>
                <c:pt idx="3">
                  <c:v>25879</c:v>
                </c:pt>
                <c:pt idx="4">
                  <c:v>25884</c:v>
                </c:pt>
                <c:pt idx="5">
                  <c:v>25922</c:v>
                </c:pt>
                <c:pt idx="6">
                  <c:v>25923</c:v>
                </c:pt>
                <c:pt idx="7">
                  <c:v>25984</c:v>
                </c:pt>
                <c:pt idx="8">
                  <c:v>26011</c:v>
                </c:pt>
                <c:pt idx="9">
                  <c:v>25997</c:v>
                </c:pt>
                <c:pt idx="10">
                  <c:v>26026</c:v>
                </c:pt>
                <c:pt idx="11">
                  <c:v>26040</c:v>
                </c:pt>
                <c:pt idx="12">
                  <c:v>26101</c:v>
                </c:pt>
                <c:pt idx="13">
                  <c:v>26202</c:v>
                </c:pt>
                <c:pt idx="14">
                  <c:v>26249</c:v>
                </c:pt>
                <c:pt idx="15">
                  <c:v>26271</c:v>
                </c:pt>
                <c:pt idx="16">
                  <c:v>26296</c:v>
                </c:pt>
                <c:pt idx="17">
                  <c:v>26332</c:v>
                </c:pt>
                <c:pt idx="18">
                  <c:v>26358</c:v>
                </c:pt>
                <c:pt idx="19">
                  <c:v>26436</c:v>
                </c:pt>
                <c:pt idx="20">
                  <c:v>26554</c:v>
                </c:pt>
                <c:pt idx="21">
                  <c:v>26631</c:v>
                </c:pt>
                <c:pt idx="22">
                  <c:v>26700</c:v>
                </c:pt>
                <c:pt idx="23">
                  <c:v>26688</c:v>
                </c:pt>
                <c:pt idx="24">
                  <c:v>26739</c:v>
                </c:pt>
                <c:pt idx="25">
                  <c:v>26694</c:v>
                </c:pt>
                <c:pt idx="26">
                  <c:v>26681</c:v>
                </c:pt>
                <c:pt idx="27">
                  <c:v>26748</c:v>
                </c:pt>
                <c:pt idx="28">
                  <c:v>26790</c:v>
                </c:pt>
                <c:pt idx="29">
                  <c:v>26803</c:v>
                </c:pt>
                <c:pt idx="30">
                  <c:v>26849</c:v>
                </c:pt>
                <c:pt idx="31">
                  <c:v>26899</c:v>
                </c:pt>
                <c:pt idx="32">
                  <c:v>27010</c:v>
                </c:pt>
                <c:pt idx="33">
                  <c:v>27054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82C-4794-8B15-A3068E14CA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64010623"/>
        <c:axId val="877336911"/>
      </c:lineChart>
      <c:catAx>
        <c:axId val="864010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77336911"/>
        <c:crosses val="autoZero"/>
        <c:auto val="1"/>
        <c:lblAlgn val="ctr"/>
        <c:lblOffset val="100"/>
        <c:noMultiLvlLbl val="0"/>
      </c:catAx>
      <c:valAx>
        <c:axId val="8773369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_-;\-* #\ 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64010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0.459</cdr:x>
      <cdr:y>0.14624</cdr:y>
    </cdr:from>
    <cdr:to>
      <cdr:x>0.8375</cdr:x>
      <cdr:y>1</cdr:y>
    </cdr:to>
    <cdr:sp macro="" textlink="">
      <cdr:nvSpPr>
        <cdr:cNvPr id="2" name="Prostokąt: zaokrąglone rogi 1">
          <a:extLst xmlns:a="http://schemas.openxmlformats.org/drawingml/2006/main">
            <a:ext uri="{FF2B5EF4-FFF2-40B4-BE49-F238E27FC236}">
              <a16:creationId xmlns:a16="http://schemas.microsoft.com/office/drawing/2014/main" id="{3898735D-626C-E980-CEF5-1B351541FE94}"/>
            </a:ext>
          </a:extLst>
        </cdr:cNvPr>
        <cdr:cNvSpPr/>
      </cdr:nvSpPr>
      <cdr:spPr>
        <a:xfrm xmlns:a="http://schemas.openxmlformats.org/drawingml/2006/main">
          <a:off x="5596128" y="1002890"/>
          <a:ext cx="4614672" cy="5855110"/>
        </a:xfrm>
        <a:prstGeom xmlns:a="http://schemas.openxmlformats.org/drawingml/2006/main" prst="roundRect">
          <a:avLst/>
        </a:prstGeom>
        <a:solidFill xmlns:a="http://schemas.openxmlformats.org/drawingml/2006/main">
          <a:srgbClr val="FF0000">
            <a:alpha val="33000"/>
          </a:srgb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 kern="12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0.44839</cdr:x>
      <cdr:y>0.12727</cdr:y>
    </cdr:from>
    <cdr:to>
      <cdr:x>0.85928</cdr:x>
      <cdr:y>0.98472</cdr:y>
    </cdr:to>
    <cdr:sp macro="" textlink="">
      <cdr:nvSpPr>
        <cdr:cNvPr id="2" name="Prostokąt: zaokrąglone rogi 1">
          <a:extLst xmlns:a="http://schemas.openxmlformats.org/drawingml/2006/main">
            <a:ext uri="{FF2B5EF4-FFF2-40B4-BE49-F238E27FC236}">
              <a16:creationId xmlns:a16="http://schemas.microsoft.com/office/drawing/2014/main" id="{B538681B-BD95-426F-1786-DD764E4E09CD}"/>
            </a:ext>
          </a:extLst>
        </cdr:cNvPr>
        <cdr:cNvSpPr/>
      </cdr:nvSpPr>
      <cdr:spPr>
        <a:xfrm xmlns:a="http://schemas.openxmlformats.org/drawingml/2006/main">
          <a:off x="5466770" y="872836"/>
          <a:ext cx="5009571" cy="5880374"/>
        </a:xfrm>
        <a:prstGeom xmlns:a="http://schemas.openxmlformats.org/drawingml/2006/main" prst="roundRect">
          <a:avLst/>
        </a:prstGeom>
        <a:solidFill xmlns:a="http://schemas.openxmlformats.org/drawingml/2006/main">
          <a:srgbClr val="FF0000">
            <a:alpha val="34000"/>
          </a:srgb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 kern="12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0.44355</cdr:x>
      <cdr:y>0.08267</cdr:y>
    </cdr:from>
    <cdr:to>
      <cdr:x>0.85</cdr:x>
      <cdr:y>0.99861</cdr:y>
    </cdr:to>
    <cdr:sp macro="" textlink="">
      <cdr:nvSpPr>
        <cdr:cNvPr id="2" name="Prostokąt: zaokrąglone rogi 1">
          <a:extLst xmlns:a="http://schemas.openxmlformats.org/drawingml/2006/main">
            <a:ext uri="{FF2B5EF4-FFF2-40B4-BE49-F238E27FC236}">
              <a16:creationId xmlns:a16="http://schemas.microsoft.com/office/drawing/2014/main" id="{1F94E700-75B4-B97A-80F0-0720E23F7388}"/>
            </a:ext>
          </a:extLst>
        </cdr:cNvPr>
        <cdr:cNvSpPr/>
      </cdr:nvSpPr>
      <cdr:spPr>
        <a:xfrm xmlns:a="http://schemas.openxmlformats.org/drawingml/2006/main">
          <a:off x="5407742" y="566928"/>
          <a:ext cx="4955458" cy="6281539"/>
        </a:xfrm>
        <a:prstGeom xmlns:a="http://schemas.openxmlformats.org/drawingml/2006/main" prst="roundRect">
          <a:avLst/>
        </a:prstGeom>
        <a:solidFill xmlns:a="http://schemas.openxmlformats.org/drawingml/2006/main">
          <a:srgbClr val="FF0000">
            <a:alpha val="22000"/>
          </a:srgb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 kern="12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1EB44-348A-4475-935C-FC7E047E2F93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9BEA9-F9FE-40AC-AA84-234070F35E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03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9BEA9-F9FE-40AC-AA84-234070F35E13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1439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72EF61-8D05-29FA-FADD-7BD4139DA0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3AD829E-0371-EB2F-858E-26F3DA2688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8F70A80-3B0B-CA9F-F874-FC5D2C019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650680D-A59E-5DF8-CA23-4C27CA0B7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13BBB0B-ADDB-F0AD-7BC6-A61D09498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4464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759795-276D-9BD7-466F-8222BC8A7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6E2F503-8DA7-BCE0-FBAE-C4AE43119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4B0614D-413C-4FA1-9595-AED8DD7E9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770301-6982-8850-7284-7127D030D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81F1E16-492F-09A2-4F67-08429A492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656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96C895C-86FC-4FF8-7A1B-58DD92DBBF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BBFDAF6-ECDB-EA10-D64B-6A040C7B2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09782BC-7C82-3829-37BF-11ABEECB6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BCB0972-7072-617A-B2A4-3CEA39E4F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43FA2B6-0B17-C7A0-E2AA-A47A7B382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6378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6C0F21-58EE-0B0F-6220-8F99C4049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DE2B66-FC4C-46ED-1FFC-8D0AEC68C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B29599-900C-7B50-E596-BA47748A7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A88783E-C70B-B981-FA28-5838C1916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C8C7C04-007F-0F61-89B3-0B23D904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354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5C08A7-CFD6-E8CF-A36E-735D9B922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4F17A2E-AABF-200B-70BA-A558944BC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92854AA-69A8-7FE7-3133-0DBFD341E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6723BC1-E9BF-ADFE-3141-BF3E55472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5D8154-807A-0BE9-48F8-6F8A6D97B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501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51AB4D-5087-6505-996A-6E484732C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9042AB-1BC7-E4A5-BEBD-F3FE54E6A9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F148251-AC4D-A2DE-AFFE-4A80A5E22C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CE5B3C2-E908-9F90-4DFB-0F46C0A27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7CDED8A-637F-38AD-EA20-B251C7A26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39B5878-7B43-0DC4-7413-BC0E9814A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5041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717232-7A11-0F66-F411-A572B7AD5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C5287FE-BC1C-E5A5-7105-D540C70A9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664FE61-1C5E-B3A9-4220-407CAD65E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4C41E9A-5A42-2CD1-44ED-8BA0F33AE6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FF1DECC-A47E-40CA-6C5D-36E0159F3D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A0E1454-4D25-3640-34D1-90E0BC37F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30DEE51-5B6B-F725-E296-31F0960A0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31C2F88-837A-204C-A7B6-9C85C387A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9732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BD4B6D-92DB-E926-3C9E-B5DD73DF2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51A82A0-3089-02BF-A4C7-6909734F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B616F86-4392-5B2A-2E45-32CE9BAA8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4976DA7-7A70-391D-3608-2E2A1EC14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7322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ADDA07D-E05C-F596-F8EF-7B9E0B6C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9114EA9-C20B-4012-D027-D49E460F4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3BDFB4E-92D1-2141-C5AA-96BA87090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822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E62F5E-301A-6E16-931A-ED2D42134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2281383-2A2E-E1AE-D62E-CBF17A3E6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91F233F-A5BB-931A-029F-A5C25B393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DC4D9B0-F9F5-309C-F1DC-593E8FE42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4CF0BEF-900A-FF6E-E89D-5AD7B2C18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0419B2D-35F9-07D6-69E5-6C8CB0A2A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9432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D36471-A505-F5DC-620E-2F25E225B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E5611B2-1630-9009-B61A-656F9D21A3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FCDF0C8-8CC2-5568-EB3D-3D52D09BE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59057ED-887C-DAD6-5CA1-D29E36569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0AE72EF-AB64-ED84-C48D-A3C76E65C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1C8401C-D87A-DB7A-DAF2-9D154F0D1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909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815B719-87D9-A18F-2C32-E68443F1A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B5CE7D7-6C68-B02F-44F2-704B5A547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507338-9AB9-69F2-3555-71548035A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93B76-CCF4-400C-B420-63AF8B8C0F91}" type="datetimeFigureOut">
              <a:rPr lang="pl-PL" smtClean="0"/>
              <a:t>2025-11-24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76C1D26-2397-801D-71F4-27430552D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EB2F2A0-172D-0478-AD57-589B3DE29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A027F-4F43-4966-BD17-1127A47D34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222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A9448D01-F225-8D3C-9AAC-3D832FFD98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51864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1819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C60BDA-72A7-FF19-E9CC-EB165F56D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2142" y="591294"/>
            <a:ext cx="4027715" cy="1325563"/>
          </a:xfrm>
        </p:spPr>
        <p:txBody>
          <a:bodyPr/>
          <a:lstStyle/>
          <a:p>
            <a:pPr algn="ctr"/>
            <a:r>
              <a:rPr lang="pl-PL" b="1" dirty="0"/>
              <a:t>modernizacja</a:t>
            </a:r>
            <a:br>
              <a:rPr lang="pl-PL" b="1" dirty="0"/>
            </a:br>
            <a:r>
              <a:rPr lang="pl-PL" b="1" dirty="0"/>
              <a:t>PSZOK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B4CC68FF-57F2-165F-69B7-0DC84A489C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7685" y="696686"/>
            <a:ext cx="3461657" cy="2596243"/>
          </a:xfr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0174BC14-8A8C-422F-488E-45CE3CEC95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269" y="2655674"/>
            <a:ext cx="5603101" cy="4202326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DF84D995-E3AF-1B3B-6B1D-010E944661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4" y="65316"/>
            <a:ext cx="2887266" cy="3833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91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D30C1FBF-E235-0505-D598-C67DA098C9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167559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13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13AC70E4-F112-29B4-35F8-D5364A4914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569624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1046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C77CC5EC-31D3-50D0-4B61-11EE8FF6A0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494826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3052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D0401857-EC40-3829-F796-4E669EF735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6106188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0368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EBB46-D9A1-B835-05EC-1CD9C11AD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D05F5CFA-D1D6-AAA0-ECB2-1A0A740B38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101948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3502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zawartości 4" descr="Obraz zawierający tekst, zrzut ekranu, Czcionka, numer&#10;&#10;Zawartość wygenerowana przez AI może być niepoprawna.">
            <a:extLst>
              <a:ext uri="{FF2B5EF4-FFF2-40B4-BE49-F238E27FC236}">
                <a16:creationId xmlns:a16="http://schemas.microsoft.com/office/drawing/2014/main" id="{3AFEDAD8-B852-74FB-E56C-A2D393565C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0404" y="81926"/>
            <a:ext cx="7251191" cy="6694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728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69424-D949-63FD-5906-193CE28C2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93CD6F81-064D-494C-15AD-A103C50E0779}"/>
              </a:ext>
            </a:extLst>
          </p:cNvPr>
          <p:cNvSpPr txBox="1"/>
          <p:nvPr/>
        </p:nvSpPr>
        <p:spPr>
          <a:xfrm>
            <a:off x="1757934" y="771204"/>
            <a:ext cx="883081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800" dirty="0"/>
              <a:t>wynagrodzenie wykonawców</a:t>
            </a:r>
          </a:p>
          <a:p>
            <a:endParaRPr lang="pl-PL" sz="2800" dirty="0"/>
          </a:p>
          <a:p>
            <a:r>
              <a:rPr lang="pl-PL" sz="2800" dirty="0"/>
              <a:t>sierpień</a:t>
            </a:r>
          </a:p>
          <a:p>
            <a:r>
              <a:rPr lang="pl-PL" sz="2800" dirty="0"/>
              <a:t> 2023 r.	1 183 520,95 zł </a:t>
            </a:r>
          </a:p>
          <a:p>
            <a:r>
              <a:rPr lang="pl-PL" sz="2800" dirty="0"/>
              <a:t> 2024 r.	   962 816,64 zł </a:t>
            </a:r>
          </a:p>
          <a:p>
            <a:r>
              <a:rPr lang="pl-PL" sz="2800" dirty="0"/>
              <a:t> 2025 r. 	   770 476,10 zł </a:t>
            </a:r>
          </a:p>
          <a:p>
            <a:endParaRPr lang="pl-PL" sz="2800" dirty="0"/>
          </a:p>
          <a:p>
            <a:r>
              <a:rPr lang="pl-PL" sz="2800" dirty="0"/>
              <a:t>październik</a:t>
            </a:r>
          </a:p>
          <a:p>
            <a:r>
              <a:rPr lang="pl-PL" sz="2800" dirty="0"/>
              <a:t> 2023 r.	1 168 002,31 zł </a:t>
            </a:r>
          </a:p>
          <a:p>
            <a:r>
              <a:rPr lang="pl-PL" sz="2800" dirty="0"/>
              <a:t> 2024r.	1 076 024,17 zł </a:t>
            </a:r>
          </a:p>
          <a:p>
            <a:r>
              <a:rPr lang="pl-PL" sz="2800" dirty="0"/>
              <a:t> 2025r.	1 022 162,22 zł </a:t>
            </a: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3A610D38-4D0E-750B-79D4-123C70C344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3507483"/>
              </p:ext>
            </p:extLst>
          </p:nvPr>
        </p:nvGraphicFramePr>
        <p:xfrm>
          <a:off x="6096000" y="1481328"/>
          <a:ext cx="3386328" cy="1947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id="{2AF94B5F-E252-B91A-EC2A-30667A508D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740813"/>
              </p:ext>
            </p:extLst>
          </p:nvPr>
        </p:nvGraphicFramePr>
        <p:xfrm>
          <a:off x="6096000" y="3655624"/>
          <a:ext cx="3386328" cy="1947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68733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95FCF-5E46-B25A-7974-5564C3857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99CE7ACF-C551-3C8D-AE83-EFC5ABC9E2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751279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:a16="http://schemas.microsoft.com/office/drawing/2014/main" id="{E569C930-8829-D432-F7EF-E7F646EFB9BC}"/>
              </a:ext>
            </a:extLst>
          </p:cNvPr>
          <p:cNvSpPr txBox="1"/>
          <p:nvPr/>
        </p:nvSpPr>
        <p:spPr>
          <a:xfrm>
            <a:off x="5377543" y="1730746"/>
            <a:ext cx="1615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czerwiec 2024</a:t>
            </a:r>
          </a:p>
          <a:p>
            <a:pPr algn="ctr"/>
            <a:r>
              <a:rPr lang="pl-PL" b="1" dirty="0"/>
              <a:t>384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50D5513-A57A-8045-08EF-C71087EEC3CA}"/>
              </a:ext>
            </a:extLst>
          </p:cNvPr>
          <p:cNvSpPr txBox="1"/>
          <p:nvPr/>
        </p:nvSpPr>
        <p:spPr>
          <a:xfrm>
            <a:off x="10036628" y="434993"/>
            <a:ext cx="1715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/>
              <a:t>październik 2025</a:t>
            </a:r>
          </a:p>
          <a:p>
            <a:pPr algn="ctr"/>
            <a:r>
              <a:rPr lang="pl-PL" sz="1600" b="1" dirty="0"/>
              <a:t>685</a:t>
            </a:r>
          </a:p>
        </p:txBody>
      </p:sp>
    </p:spTree>
    <p:extLst>
      <p:ext uri="{BB962C8B-B14F-4D97-AF65-F5344CB8AC3E}">
        <p14:creationId xmlns:p14="http://schemas.microsoft.com/office/powerpoint/2010/main" val="366845924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103</Words>
  <Application>Microsoft Office PowerPoint</Application>
  <PresentationFormat>Panoramiczny</PresentationFormat>
  <Paragraphs>28</Paragraphs>
  <Slides>10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modernizacja PSZOK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Wojciech Reutt</dc:creator>
  <cp:lastModifiedBy>Wojciech Reutt</cp:lastModifiedBy>
  <cp:revision>5</cp:revision>
  <cp:lastPrinted>2025-11-18T16:55:29Z</cp:lastPrinted>
  <dcterms:created xsi:type="dcterms:W3CDTF">2025-11-18T14:23:54Z</dcterms:created>
  <dcterms:modified xsi:type="dcterms:W3CDTF">2025-11-24T14:08:11Z</dcterms:modified>
</cp:coreProperties>
</file>