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veat" panose="020B0604020202020204" charset="-18"/>
      <p:regular r:id="rId20"/>
    </p:embeddedFont>
    <p:embeddedFont>
      <p:font typeface="Libre Franklin" pitchFamily="2" charset="-18"/>
      <p:regular r:id="rId21"/>
      <p:bold r:id="rId22"/>
      <p:italic r:id="rId23"/>
      <p:boldItalic r:id="rId24"/>
    </p:embeddedFont>
    <p:embeddedFont>
      <p:font typeface="Libre Franklin Bold" charset="-18"/>
      <p:regular r:id="rId25"/>
    </p:embeddedFont>
    <p:embeddedFont>
      <p:font typeface="Libre Franklin Extra-Light" panose="020B0604020202020204" charset="-18"/>
      <p:regular r:id="rId26"/>
    </p:embeddedFont>
    <p:embeddedFont>
      <p:font typeface="Libre Franklin Thin" pitchFamily="2" charset="-1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r="-4849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502961" y="2049982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3"/>
                </a:lnTo>
                <a:lnTo>
                  <a:pt x="0" y="250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986753" y="4362065"/>
            <a:ext cx="14314493" cy="1647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26"/>
              </a:lnSpc>
              <a:spcBef>
                <a:spcPct val="0"/>
              </a:spcBef>
            </a:pPr>
            <a:r>
              <a:rPr lang="en-US" sz="9590" spc="959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JAK POMAGAMY?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57943" y="6618887"/>
            <a:ext cx="14314493" cy="913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04"/>
              </a:lnSpc>
              <a:spcBef>
                <a:spcPct val="0"/>
              </a:spcBef>
            </a:pPr>
            <a:r>
              <a:rPr lang="en-US" sz="5288">
                <a:solidFill>
                  <a:srgbClr val="191919"/>
                </a:solidFill>
                <a:latin typeface="Caveat"/>
                <a:ea typeface="Caveat"/>
                <a:cs typeface="Caveat"/>
                <a:sym typeface="Caveat"/>
              </a:rPr>
              <a:t>Ośrodek Profilaktyki i Terapii Uzależnień w Wołominie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56518" y="8476000"/>
            <a:ext cx="10209686" cy="438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DYREKTOR OPTU SP ZOZ TOMASZ MAKOWSKI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56518" y="820648"/>
            <a:ext cx="8993505" cy="1046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3"/>
              </a:lnSpc>
            </a:pPr>
            <a:r>
              <a:rPr lang="en-US" sz="3030">
                <a:solidFill>
                  <a:srgbClr val="19191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II Powiatowa Konferencja o Zdrowiu Psychicznym </a:t>
            </a:r>
          </a:p>
          <a:p>
            <a:pPr algn="ctr">
              <a:lnSpc>
                <a:spcPts val="4243"/>
              </a:lnSpc>
              <a:spcBef>
                <a:spcPct val="0"/>
              </a:spcBef>
            </a:pPr>
            <a:r>
              <a:rPr lang="en-US" sz="3030">
                <a:solidFill>
                  <a:srgbClr val="191919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pt. “Jak leczymy i pomagamy w naszym powiecie?”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03204"/>
            <a:ext cx="16346301" cy="1952277"/>
            <a:chOff x="0" y="0"/>
            <a:chExt cx="5529489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29490" cy="660400"/>
            </a:xfrm>
            <a:custGeom>
              <a:avLst/>
              <a:gdLst/>
              <a:ahLst/>
              <a:cxnLst/>
              <a:rect l="l" t="t" r="r" b="b"/>
              <a:pathLst>
                <a:path w="5529490" h="660400">
                  <a:moveTo>
                    <a:pt x="540502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05029" y="0"/>
                  </a:lnTo>
                  <a:cubicBezTo>
                    <a:pt x="5473609" y="0"/>
                    <a:pt x="5529490" y="55880"/>
                    <a:pt x="5529490" y="124460"/>
                  </a:cubicBezTo>
                  <a:lnTo>
                    <a:pt x="5529490" y="535940"/>
                  </a:lnTo>
                  <a:cubicBezTo>
                    <a:pt x="5529490" y="604520"/>
                    <a:pt x="5473609" y="660400"/>
                    <a:pt x="540502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225813" y="6996917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891640" y="60460"/>
            <a:ext cx="8481568" cy="10166080"/>
          </a:xfrm>
          <a:custGeom>
            <a:avLst/>
            <a:gdLst/>
            <a:ahLst/>
            <a:cxnLst/>
            <a:rect l="l" t="t" r="r" b="b"/>
            <a:pathLst>
              <a:path w="8481568" h="10166080">
                <a:moveTo>
                  <a:pt x="0" y="0"/>
                </a:moveTo>
                <a:lnTo>
                  <a:pt x="8481568" y="0"/>
                </a:lnTo>
                <a:lnTo>
                  <a:pt x="8481568" y="10166080"/>
                </a:lnTo>
                <a:lnTo>
                  <a:pt x="0" y="10166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006" r="-3482" b="-8666"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945A4-EC34-3A2C-DD95-30AF63344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FE50C9-3C4F-E9DE-07F8-20FD83E216F3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071D7A2-5BBA-0D98-11F1-90A1EBC5FB45}"/>
              </a:ext>
            </a:extLst>
          </p:cNvPr>
          <p:cNvGrpSpPr/>
          <p:nvPr/>
        </p:nvGrpSpPr>
        <p:grpSpPr>
          <a:xfrm>
            <a:off x="0" y="603204"/>
            <a:ext cx="16346301" cy="1952277"/>
            <a:chOff x="0" y="0"/>
            <a:chExt cx="5529489" cy="6604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BE1E7DF-B1FD-7F44-F460-CF591A9F0A8B}"/>
                </a:ext>
              </a:extLst>
            </p:cNvPr>
            <p:cNvSpPr/>
            <p:nvPr/>
          </p:nvSpPr>
          <p:spPr>
            <a:xfrm>
              <a:off x="0" y="0"/>
              <a:ext cx="5529490" cy="660400"/>
            </a:xfrm>
            <a:custGeom>
              <a:avLst/>
              <a:gdLst/>
              <a:ahLst/>
              <a:cxnLst/>
              <a:rect l="l" t="t" r="r" b="b"/>
              <a:pathLst>
                <a:path w="5529490" h="660400">
                  <a:moveTo>
                    <a:pt x="540502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05029" y="0"/>
                  </a:lnTo>
                  <a:cubicBezTo>
                    <a:pt x="5473609" y="0"/>
                    <a:pt x="5529490" y="55880"/>
                    <a:pt x="5529490" y="124460"/>
                  </a:cubicBezTo>
                  <a:lnTo>
                    <a:pt x="5529490" y="535940"/>
                  </a:lnTo>
                  <a:cubicBezTo>
                    <a:pt x="5529490" y="604520"/>
                    <a:pt x="5473609" y="660400"/>
                    <a:pt x="540502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DA12FF66-908A-A77E-2D3E-2E5081858DFB}"/>
              </a:ext>
            </a:extLst>
          </p:cNvPr>
          <p:cNvSpPr/>
          <p:nvPr/>
        </p:nvSpPr>
        <p:spPr>
          <a:xfrm>
            <a:off x="13245362" y="6358846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FFD81C7D-7C23-5ABA-A197-471827322530}"/>
              </a:ext>
            </a:extLst>
          </p:cNvPr>
          <p:cNvSpPr txBox="1"/>
          <p:nvPr/>
        </p:nvSpPr>
        <p:spPr>
          <a:xfrm>
            <a:off x="5486986" y="460329"/>
            <a:ext cx="5333414" cy="1563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8"/>
              </a:lnSpc>
              <a:spcBef>
                <a:spcPct val="0"/>
              </a:spcBef>
            </a:pPr>
            <a:r>
              <a:rPr lang="en-US" sz="5298" b="1" dirty="0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Co </a:t>
            </a:r>
            <a:r>
              <a:rPr lang="en-US" sz="5298" b="1" dirty="0" err="1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robimy</a:t>
            </a:r>
            <a:r>
              <a:rPr lang="en-US" sz="5298" b="1" dirty="0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?</a:t>
            </a:r>
          </a:p>
          <a:p>
            <a:pPr algn="ctr">
              <a:lnSpc>
                <a:spcPts val="4026"/>
              </a:lnSpc>
              <a:spcBef>
                <a:spcPct val="0"/>
              </a:spcBef>
            </a:pPr>
            <a:endParaRPr lang="en-US" sz="5298" b="1" dirty="0">
              <a:solidFill>
                <a:srgbClr val="191919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9CA192B-7781-D163-E8D7-ED1C269946E4}"/>
              </a:ext>
            </a:extLst>
          </p:cNvPr>
          <p:cNvSpPr txBox="1"/>
          <p:nvPr/>
        </p:nvSpPr>
        <p:spPr>
          <a:xfrm>
            <a:off x="529132" y="1831092"/>
            <a:ext cx="15936535" cy="66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Model wzmacniania motywacji do zmiany MET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empatyczna relacja oparta na szacunku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unikanie konfrontacji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wzbudzanie ambiwalencji – rozbieżność między stanem obecnym a pożądanym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- poczucie własnej skuteczności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7BE5BB5-97DE-E35D-A841-2CFD14BAF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030691"/>
            <a:ext cx="3251157" cy="271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7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1FC27-200E-2EBD-0D7B-A8761779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CFEC67E-C7EB-3E02-F00F-D38A97A11C9C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4D894AB-7C6B-6DEB-5AE9-9585E95FB65E}"/>
              </a:ext>
            </a:extLst>
          </p:cNvPr>
          <p:cNvSpPr/>
          <p:nvPr/>
        </p:nvSpPr>
        <p:spPr>
          <a:xfrm>
            <a:off x="13245362" y="6358846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C3662BA-9BBB-B3DC-1A27-E9FDCA30AFA2}"/>
              </a:ext>
            </a:extLst>
          </p:cNvPr>
          <p:cNvSpPr txBox="1"/>
          <p:nvPr/>
        </p:nvSpPr>
        <p:spPr>
          <a:xfrm>
            <a:off x="529132" y="1831092"/>
            <a:ext cx="15936535" cy="397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Program terapii trwa 2 lata.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Terapia indywidualna i grupowa.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pl-PL" sz="4669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Obowiązuje kontrakt terapeutyczny.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735B052-8231-CF1D-A09A-FD884B548161}"/>
              </a:ext>
            </a:extLst>
          </p:cNvPr>
          <p:cNvSpPr txBox="1"/>
          <p:nvPr/>
        </p:nvSpPr>
        <p:spPr>
          <a:xfrm>
            <a:off x="5105400" y="462317"/>
            <a:ext cx="7086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/>
              <a:t>Jak to robimy w OPTU ?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29AD7F6-41F6-4E6B-8D77-A315FB82B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376" y="4991101"/>
            <a:ext cx="89993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8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83E5A-8A13-799C-16C1-F1828AF34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C390CD7-870B-FFA8-47A8-08148CE388E1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E007C59-62BE-0EF9-D78E-095FD57F6FE3}"/>
              </a:ext>
            </a:extLst>
          </p:cNvPr>
          <p:cNvSpPr/>
          <p:nvPr/>
        </p:nvSpPr>
        <p:spPr>
          <a:xfrm>
            <a:off x="15163801" y="6988994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8CEC18E-692B-7975-D5AE-605C0DD84136}"/>
              </a:ext>
            </a:extLst>
          </p:cNvPr>
          <p:cNvSpPr txBox="1"/>
          <p:nvPr/>
        </p:nvSpPr>
        <p:spPr>
          <a:xfrm>
            <a:off x="529133" y="1831092"/>
            <a:ext cx="14634668" cy="9363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700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4669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pl-PL" sz="40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 Thin"/>
                <a:ea typeface="Libre Franklin Thin"/>
                <a:cs typeface="Libre Franklin Thin"/>
                <a:sym typeface="Libre Franklin Thin"/>
              </a:rPr>
              <a:t>Motywujący</a:t>
            </a: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– oparty na Dialogu Motywującym (2 m-ce) – proces zamiany motywacji zewnętrznej na osobistą.</a:t>
            </a:r>
          </a:p>
          <a:p>
            <a:pPr marL="685800" indent="-685800" algn="ctr">
              <a:lnSpc>
                <a:spcPts val="700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 Thin"/>
                <a:ea typeface="Libre Franklin Thin"/>
                <a:cs typeface="Libre Franklin Thin"/>
                <a:sym typeface="Libre Franklin Thin"/>
              </a:rPr>
              <a:t>Podstawowy</a:t>
            </a: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– zatrzymanie i „rozbrojenie” mechanizmów choroby, zapobieganie nawrotom choroby (12 m-</a:t>
            </a:r>
            <a:r>
              <a:rPr lang="pl-PL" sz="4000" b="1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cy</a:t>
            </a: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)</a:t>
            </a:r>
          </a:p>
          <a:p>
            <a:pPr marL="685800" indent="-685800" algn="ctr">
              <a:lnSpc>
                <a:spcPts val="700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4000" b="1" dirty="0">
                <a:solidFill>
                  <a:srgbClr val="1919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 Thin"/>
                <a:ea typeface="Libre Franklin Thin"/>
                <a:cs typeface="Libre Franklin Thin"/>
                <a:sym typeface="Libre Franklin Thin"/>
              </a:rPr>
              <a:t>Pogłębiony</a:t>
            </a: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– wzmacnianie skuteczności, budowanie sieci wsparcia, praca w oparciu o zasoby, rozwiązywanie problemów, porządkowanie przeszłości (12 m-</a:t>
            </a:r>
            <a:r>
              <a:rPr lang="pl-PL" sz="4000" b="1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cy</a:t>
            </a: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). </a:t>
            </a:r>
            <a:b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</a:br>
            <a:r>
              <a:rPr lang="pl-PL" sz="4000" b="1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Osoby uzależnione i osoby współuzależnione.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endParaRPr lang="pl-PL" sz="4669" b="1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70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9E90439-4055-7446-B219-360C92365E78}"/>
              </a:ext>
            </a:extLst>
          </p:cNvPr>
          <p:cNvSpPr txBox="1"/>
          <p:nvPr/>
        </p:nvSpPr>
        <p:spPr>
          <a:xfrm>
            <a:off x="4038600" y="462317"/>
            <a:ext cx="92067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5400" dirty="0">
                <a:latin typeface="Libre Franklin" pitchFamily="2" charset="-18"/>
              </a:rPr>
              <a:t>Jak to robimy w OPTU ? 3 etapy</a:t>
            </a:r>
          </a:p>
        </p:txBody>
      </p:sp>
    </p:spTree>
    <p:extLst>
      <p:ext uri="{BB962C8B-B14F-4D97-AF65-F5344CB8AC3E}">
        <p14:creationId xmlns:p14="http://schemas.microsoft.com/office/powerpoint/2010/main" val="167104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621C3-92A7-D243-2BA8-ED4380AD7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CB9D4C7-20B5-F344-4630-B945AA0E504D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1E94594-CF3C-272E-E3CE-30509B346C88}"/>
              </a:ext>
            </a:extLst>
          </p:cNvPr>
          <p:cNvSpPr/>
          <p:nvPr/>
        </p:nvSpPr>
        <p:spPr>
          <a:xfrm>
            <a:off x="14706600" y="151001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9707C2B6-AF38-0A01-BF6D-A5CB9E278E97}"/>
              </a:ext>
            </a:extLst>
          </p:cNvPr>
          <p:cNvSpPr txBox="1"/>
          <p:nvPr/>
        </p:nvSpPr>
        <p:spPr>
          <a:xfrm>
            <a:off x="914399" y="1831092"/>
            <a:ext cx="14249401" cy="7168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Do 12 osób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Kontrakt terapeutyczny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Struktura grupy (początkowo) i proces grupowy (w trakcie)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Cykl rotacyjny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b="1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 - edukacja, zwiększenie świadomości, zatrzymanie mechanizmów choroby, umiejętności,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b="1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Metody – </a:t>
            </a:r>
            <a:r>
              <a:rPr lang="pl-PL" sz="4000" b="1" kern="100" dirty="0" err="1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miniedukacja</a:t>
            </a:r>
            <a:r>
              <a:rPr lang="pl-PL" sz="4000" b="1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praca na forum grupy, </a:t>
            </a:r>
            <a:br>
              <a:rPr lang="pl-PL" sz="4000" b="1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praca w małych grupach, prace pisemne</a:t>
            </a:r>
            <a:endParaRPr lang="pl-PL" sz="4000" kern="100" dirty="0">
              <a:effectLst/>
              <a:latin typeface="Libre Franklin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 algn="ctr">
              <a:lnSpc>
                <a:spcPts val="7004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64C87553-2F57-87F9-E165-DFDF022FE6A2}"/>
              </a:ext>
            </a:extLst>
          </p:cNvPr>
          <p:cNvSpPr txBox="1"/>
          <p:nvPr/>
        </p:nvSpPr>
        <p:spPr>
          <a:xfrm>
            <a:off x="4038600" y="462317"/>
            <a:ext cx="9206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latin typeface="Libre Franklin" pitchFamily="2" charset="-18"/>
              </a:rPr>
              <a:t>Jak pracuje grupa?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F4F387F-CFCB-9B1E-D7CD-E56CA0744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0" y="6941887"/>
            <a:ext cx="66443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3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B7159-79D5-8CC0-FA85-9B8395170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8E22624-885E-C9A3-B25D-9E261F05A264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75F4B1A-46C2-C7C4-EFC9-79CC7644E8AB}"/>
              </a:ext>
            </a:extLst>
          </p:cNvPr>
          <p:cNvSpPr/>
          <p:nvPr/>
        </p:nvSpPr>
        <p:spPr>
          <a:xfrm>
            <a:off x="14706600" y="151001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DB2F65D-6F17-C470-08E8-A6E394A93D36}"/>
              </a:ext>
            </a:extLst>
          </p:cNvPr>
          <p:cNvSpPr txBox="1"/>
          <p:nvPr/>
        </p:nvSpPr>
        <p:spPr>
          <a:xfrm>
            <a:off x="914399" y="1831092"/>
            <a:ext cx="14249401" cy="71423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kontrakt terapeutyczny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•	informacja zwrotna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•	korektywną rekapitulację pierwotnej grupy rodzinnej (porządkowanie przeszłości)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•	rozwój umiejętności społecznych,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•	uczenie się interpersonalne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•	czynniki egzystencjalne – poszukiwanie sensu – etap terapii pogłębionej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DD41ED1-7EDF-B52B-4D2E-B6130253773F}"/>
              </a:ext>
            </a:extLst>
          </p:cNvPr>
          <p:cNvSpPr txBox="1"/>
          <p:nvPr/>
        </p:nvSpPr>
        <p:spPr>
          <a:xfrm>
            <a:off x="1232607" y="462317"/>
            <a:ext cx="12012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-18"/>
              </a:rPr>
              <a:t>Czynniki leczące w grupie terapeutycznej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C9C3E4-EEFA-A7C5-A936-C2F3C138A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00" y="7346502"/>
            <a:ext cx="34352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31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AF1D7-0610-6CB1-EED9-C4469599E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D05F21E-5F07-B08F-5C05-9EDDF29E05B9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867D6BF-F902-38F1-4475-39777A48F429}"/>
              </a:ext>
            </a:extLst>
          </p:cNvPr>
          <p:cNvSpPr/>
          <p:nvPr/>
        </p:nvSpPr>
        <p:spPr>
          <a:xfrm>
            <a:off x="15192652" y="266700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375C844-FD35-33BA-730E-8CCA3A8A7AE0}"/>
              </a:ext>
            </a:extLst>
          </p:cNvPr>
          <p:cNvSpPr txBox="1"/>
          <p:nvPr/>
        </p:nvSpPr>
        <p:spPr>
          <a:xfrm>
            <a:off x="914399" y="1831092"/>
            <a:ext cx="14249401" cy="5619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Współpraca z lekarzami – zaburzenia nastroju – depresja, CHAD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Otoczenie opieką terapeutyczną rodzin – terapia współuzależnienia, praca z dziećmi i młodzieżą do lat 21.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100" dirty="0">
                <a:effectLst/>
                <a:latin typeface="Libre Franklin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Współpraca ze Wspólnotą Anonimowych Alkoholików.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FFB1F09-73FD-65AD-CD5B-97A285701D6B}"/>
              </a:ext>
            </a:extLst>
          </p:cNvPr>
          <p:cNvSpPr txBox="1"/>
          <p:nvPr/>
        </p:nvSpPr>
        <p:spPr>
          <a:xfrm>
            <a:off x="4038600" y="462317"/>
            <a:ext cx="9206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latin typeface="Libre Franklin" pitchFamily="2" charset="-18"/>
              </a:rPr>
              <a:t>Jak to robimy w OPTU ?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7C40E46-C05D-A70F-7AD5-33B7A8490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407699"/>
            <a:ext cx="5058079" cy="341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7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1D04F-BBA5-F829-023C-2E3A2C013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9BF882F-1138-C1AE-F349-3710D76059E0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58AC575-5986-58AE-79FD-F73D75A03621}"/>
              </a:ext>
            </a:extLst>
          </p:cNvPr>
          <p:cNvSpPr/>
          <p:nvPr/>
        </p:nvSpPr>
        <p:spPr>
          <a:xfrm>
            <a:off x="15061058" y="266700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063677F-D8A5-049E-C1E1-DA5BA33E9053}"/>
              </a:ext>
            </a:extLst>
          </p:cNvPr>
          <p:cNvSpPr txBox="1"/>
          <p:nvPr/>
        </p:nvSpPr>
        <p:spPr>
          <a:xfrm>
            <a:off x="914399" y="1831092"/>
            <a:ext cx="14249401" cy="529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000" b="1" dirty="0">
                <a:solidFill>
                  <a:srgbClr val="191919"/>
                </a:solidFill>
                <a:latin typeface="Libre Franklin" pitchFamily="2" charset="-18"/>
                <a:ea typeface="Libre Franklin Thin"/>
                <a:cs typeface="Libre Franklin Thin"/>
                <a:sym typeface="Libre Franklin Thin"/>
              </a:rPr>
              <a:t>Godność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000" b="1" dirty="0">
                <a:solidFill>
                  <a:srgbClr val="191919"/>
                </a:solidFill>
                <a:latin typeface="Libre Franklin" pitchFamily="2" charset="-18"/>
                <a:ea typeface="Libre Franklin Thin"/>
                <a:cs typeface="Libre Franklin Thin"/>
                <a:sym typeface="Libre Franklin Thin"/>
              </a:rPr>
              <a:t>Sprawczość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6000" b="1" dirty="0">
                <a:solidFill>
                  <a:srgbClr val="191919"/>
                </a:solidFill>
                <a:latin typeface="Libre Franklin" pitchFamily="2" charset="-18"/>
                <a:ea typeface="Libre Franklin Thin"/>
                <a:cs typeface="Libre Franklin Thin"/>
                <a:sym typeface="Libre Franklin Thin"/>
              </a:rPr>
              <a:t>Sens i wartość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0E5343A-7D72-4ED8-EE09-2F0775268176}"/>
              </a:ext>
            </a:extLst>
          </p:cNvPr>
          <p:cNvSpPr txBox="1"/>
          <p:nvPr/>
        </p:nvSpPr>
        <p:spPr>
          <a:xfrm>
            <a:off x="4038600" y="462317"/>
            <a:ext cx="92067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latin typeface="Libre Franklin" pitchFamily="2" charset="-18"/>
              </a:rPr>
              <a:t>Jak to robimy w OPTU </a:t>
            </a:r>
            <a:r>
              <a:rPr lang="pl-PL" sz="5400" dirty="0"/>
              <a:t>?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D5A3FAE-79AB-BDBA-122E-4AC0A3863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6515100"/>
            <a:ext cx="4648200" cy="25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7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B9C5F-1B4C-0DD2-010C-D51F0BB7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62B2C37-6348-B9DD-272C-4049A2744E07}"/>
              </a:ext>
            </a:extLst>
          </p:cNvPr>
          <p:cNvSpPr/>
          <p:nvPr/>
        </p:nvSpPr>
        <p:spPr>
          <a:xfrm>
            <a:off x="-30480" y="457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22C589C-0557-B7DB-37B6-0D37F799A845}"/>
              </a:ext>
            </a:extLst>
          </p:cNvPr>
          <p:cNvSpPr/>
          <p:nvPr/>
        </p:nvSpPr>
        <p:spPr>
          <a:xfrm>
            <a:off x="14706600" y="462317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7CB0FF36-5D51-5FC5-4FE0-CC21C9252843}"/>
              </a:ext>
            </a:extLst>
          </p:cNvPr>
          <p:cNvSpPr txBox="1"/>
          <p:nvPr/>
        </p:nvSpPr>
        <p:spPr>
          <a:xfrm>
            <a:off x="914399" y="1831092"/>
            <a:ext cx="14249401" cy="37616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4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669" dirty="0">
                <a:solidFill>
                  <a:srgbClr val="191919"/>
                </a:solidFill>
                <a:latin typeface="Libre Franklin" pitchFamily="2" charset="-18"/>
                <a:ea typeface="Libre Franklin Thin"/>
                <a:cs typeface="Libre Franklin Thin"/>
                <a:sym typeface="Libre Franklin Thin"/>
              </a:rPr>
              <a:t>Dziękuję za uwagę.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pl-PL" sz="4669" dirty="0">
              <a:solidFill>
                <a:srgbClr val="191919"/>
              </a:solidFill>
              <a:latin typeface="Libre Franklin" pitchFamily="2" charset="-18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669" dirty="0">
                <a:solidFill>
                  <a:srgbClr val="191919"/>
                </a:solidFill>
                <a:latin typeface="Libre Franklin" pitchFamily="2" charset="-18"/>
                <a:ea typeface="Libre Franklin Thin"/>
                <a:cs typeface="Libre Franklin Thin"/>
                <a:sym typeface="Libre Franklin Thin"/>
              </a:rPr>
              <a:t>Dyrektor OPTU SP ZOZ Tomasz Makowski</a:t>
            </a:r>
            <a:endParaRPr lang="en-US" sz="4669" dirty="0">
              <a:solidFill>
                <a:srgbClr val="191919"/>
              </a:solidFill>
              <a:latin typeface="Libre Franklin" pitchFamily="2" charset="-18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55FCC94-BFF8-1C07-A31B-4E886762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950" y="6070390"/>
            <a:ext cx="6264061" cy="315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205859" y="3724837"/>
            <a:ext cx="193843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865972" y="3463851"/>
            <a:ext cx="5444608" cy="98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2"/>
              </a:lnSpc>
              <a:spcBef>
                <a:spcPct val="0"/>
              </a:spcBef>
            </a:pPr>
            <a:r>
              <a:rPr lang="en-US" sz="580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Jak pomagamy?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8629" y="6645171"/>
            <a:ext cx="6973873" cy="7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3"/>
              </a:lnSpc>
              <a:spcBef>
                <a:spcPct val="0"/>
              </a:spcBef>
            </a:pPr>
            <a:r>
              <a:rPr lang="en-US" sz="4223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Koncepcje i metody leczenia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B4F133-AE23-8651-BC44-339965543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203429"/>
            <a:ext cx="9386922" cy="48768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6003D4A-2992-388B-D1E6-EF2678361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0" y="6819900"/>
            <a:ext cx="2347163" cy="2505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254585" y="6491208"/>
            <a:ext cx="3007325" cy="3007325"/>
          </a:xfrm>
          <a:custGeom>
            <a:avLst/>
            <a:gdLst/>
            <a:ahLst/>
            <a:cxnLst/>
            <a:rect l="l" t="t" r="r" b="b"/>
            <a:pathLst>
              <a:path w="3007325" h="3007325">
                <a:moveTo>
                  <a:pt x="0" y="0"/>
                </a:moveTo>
                <a:lnTo>
                  <a:pt x="3007325" y="0"/>
                </a:lnTo>
                <a:lnTo>
                  <a:pt x="3007325" y="3007326"/>
                </a:lnTo>
                <a:lnTo>
                  <a:pt x="0" y="30073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18495" y="1478103"/>
            <a:ext cx="15122173" cy="606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Problemy związane z alkoholem znane odkąd wyprodukowano pierwszy alkohol</a:t>
            </a:r>
          </a:p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Starożytność - Platon, Gallen, Hipokrates :</a:t>
            </a:r>
          </a:p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 metody awersyjne (np. ametyst), </a:t>
            </a:r>
          </a:p>
          <a:p>
            <a:pPr algn="ctr">
              <a:lnSpc>
                <a:spcPts val="5616"/>
              </a:lnSpc>
              <a:spcBef>
                <a:spcPct val="0"/>
              </a:spcBef>
            </a:pPr>
            <a:r>
              <a:rPr lang="en-US" sz="40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perswazja, </a:t>
            </a:r>
          </a:p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odwołanie do „zdrowego rozsądku”, </a:t>
            </a:r>
          </a:p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skaza moralna, grzech (zły uczynek), </a:t>
            </a:r>
          </a:p>
          <a:p>
            <a:pPr algn="ctr">
              <a:lnSpc>
                <a:spcPts val="5476"/>
              </a:lnSpc>
              <a:spcBef>
                <a:spcPct val="0"/>
              </a:spcBef>
            </a:pPr>
            <a:r>
              <a:rPr lang="en-US" sz="391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słaba wola.</a:t>
            </a:r>
          </a:p>
          <a:p>
            <a:pPr algn="ctr">
              <a:lnSpc>
                <a:spcPts val="3996"/>
              </a:lnSpc>
              <a:spcBef>
                <a:spcPct val="0"/>
              </a:spcBef>
            </a:pPr>
            <a:endParaRPr lang="en-US" sz="3911">
              <a:solidFill>
                <a:srgbClr val="191919"/>
              </a:solidFill>
              <a:latin typeface="Libre Franklin Extra-Light"/>
              <a:ea typeface="Libre Franklin Extra-Light"/>
              <a:cs typeface="Libre Franklin Extra-Light"/>
              <a:sym typeface="Libre Franklin Extra-Ligh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B246833-F245-919F-E07F-6EEDB73A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6742033"/>
            <a:ext cx="2347163" cy="25056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50084" y="2004996"/>
            <a:ext cx="4150305" cy="4936042"/>
          </a:xfrm>
          <a:custGeom>
            <a:avLst/>
            <a:gdLst/>
            <a:ahLst/>
            <a:cxnLst/>
            <a:rect l="l" t="t" r="r" b="b"/>
            <a:pathLst>
              <a:path w="4150305" h="4936042">
                <a:moveTo>
                  <a:pt x="0" y="0"/>
                </a:moveTo>
                <a:lnTo>
                  <a:pt x="4150305" y="0"/>
                </a:lnTo>
                <a:lnTo>
                  <a:pt x="4150305" y="4936043"/>
                </a:lnTo>
                <a:lnTo>
                  <a:pt x="0" y="49360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96208" y="7327443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3"/>
                </a:lnTo>
                <a:lnTo>
                  <a:pt x="0" y="25025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267736" y="1590516"/>
            <a:ext cx="10710882" cy="613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5"/>
              </a:lnSpc>
            </a:pPr>
            <a:r>
              <a:rPr lang="en-US" sz="4368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Do 30 – tych XX w. – brak systemowych rozwiązań. Tylko „terapie” awersyjne – kojarzenie szkodliwych zachowań (picie) z nieprzyjemnymi bodźcami (nudności, . W Polsce stosowane jeszcze w latach 60 – tych (Apomorfina). Obecnie Disulfiram (Esperal). Tylko wymiar fizyczny.</a:t>
            </a:r>
          </a:p>
          <a:p>
            <a:pPr marL="0" lvl="0" indent="0" algn="l">
              <a:lnSpc>
                <a:spcPts val="6115"/>
              </a:lnSpc>
              <a:spcBef>
                <a:spcPct val="0"/>
              </a:spcBef>
            </a:pPr>
            <a:endParaRPr lang="en-US" sz="4368">
              <a:solidFill>
                <a:srgbClr val="191919"/>
              </a:solidFill>
              <a:latin typeface="Libre Franklin Extra-Light"/>
              <a:ea typeface="Libre Franklin Extra-Light"/>
              <a:cs typeface="Libre Franklin Extra-Light"/>
              <a:sym typeface="Libre Franklin Extra-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952122" y="3804767"/>
            <a:ext cx="4096628" cy="5822261"/>
            <a:chOff x="0" y="0"/>
            <a:chExt cx="1385773" cy="19695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5773" cy="1969506"/>
            </a:xfrm>
            <a:custGeom>
              <a:avLst/>
              <a:gdLst/>
              <a:ahLst/>
              <a:cxnLst/>
              <a:rect l="l" t="t" r="r" b="b"/>
              <a:pathLst>
                <a:path w="1385773" h="1969506">
                  <a:moveTo>
                    <a:pt x="1261313" y="1969505"/>
                  </a:moveTo>
                  <a:lnTo>
                    <a:pt x="124460" y="1969505"/>
                  </a:lnTo>
                  <a:cubicBezTo>
                    <a:pt x="55880" y="1969505"/>
                    <a:pt x="0" y="1913625"/>
                    <a:pt x="0" y="18450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61313" y="0"/>
                  </a:lnTo>
                  <a:cubicBezTo>
                    <a:pt x="1329893" y="0"/>
                    <a:pt x="1385773" y="55880"/>
                    <a:pt x="1385773" y="124460"/>
                  </a:cubicBezTo>
                  <a:lnTo>
                    <a:pt x="1385773" y="1845046"/>
                  </a:lnTo>
                  <a:cubicBezTo>
                    <a:pt x="1385773" y="1913625"/>
                    <a:pt x="1329893" y="1969506"/>
                    <a:pt x="1261313" y="196950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54795" y="5143500"/>
            <a:ext cx="3321077" cy="3162243"/>
          </a:xfrm>
          <a:custGeom>
            <a:avLst/>
            <a:gdLst/>
            <a:ahLst/>
            <a:cxnLst/>
            <a:rect l="l" t="t" r="r" b="b"/>
            <a:pathLst>
              <a:path w="3321077" h="3162243">
                <a:moveTo>
                  <a:pt x="0" y="0"/>
                </a:moveTo>
                <a:lnTo>
                  <a:pt x="3321077" y="0"/>
                </a:lnTo>
                <a:lnTo>
                  <a:pt x="3321077" y="3162243"/>
                </a:lnTo>
                <a:lnTo>
                  <a:pt x="0" y="3162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08763" y="5826211"/>
            <a:ext cx="2594021" cy="3432089"/>
          </a:xfrm>
          <a:custGeom>
            <a:avLst/>
            <a:gdLst/>
            <a:ahLst/>
            <a:cxnLst/>
            <a:rect l="l" t="t" r="r" b="b"/>
            <a:pathLst>
              <a:path w="2594021" h="3432089">
                <a:moveTo>
                  <a:pt x="0" y="0"/>
                </a:moveTo>
                <a:lnTo>
                  <a:pt x="2594021" y="0"/>
                </a:lnTo>
                <a:lnTo>
                  <a:pt x="2594021" y="3432089"/>
                </a:lnTo>
                <a:lnTo>
                  <a:pt x="0" y="34320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343086" y="3776192"/>
            <a:ext cx="3562350" cy="182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799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książka Anonimowi Alkoholicy. Program 12 kroków. Niebywały rozwój Wspólnoty.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640257" y="3776192"/>
            <a:ext cx="7494713" cy="31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90"/>
              </a:lnSpc>
              <a:spcBef>
                <a:spcPct val="0"/>
              </a:spcBef>
            </a:pPr>
            <a:r>
              <a:rPr lang="en-US" sz="3223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pie</a:t>
            </a:r>
            <a:r>
              <a:rPr lang="en-US" sz="3223" u="none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rwsza grupa “Eleusis” w Poznaniu. To pierwsze podejście grupowe. </a:t>
            </a:r>
          </a:p>
          <a:p>
            <a:pPr marL="0" lvl="0" indent="0" algn="ctr">
              <a:lnSpc>
                <a:spcPts val="4190"/>
              </a:lnSpc>
              <a:spcBef>
                <a:spcPct val="0"/>
              </a:spcBef>
            </a:pPr>
            <a:r>
              <a:rPr lang="en-US" sz="3223" u="none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Ważna rola AA w tworzeniu współczesnego podejścia do leczenia – </a:t>
            </a:r>
            <a:r>
              <a:rPr lang="en-US" sz="3223" b="1" u="none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wymiar duchowy.</a:t>
            </a:r>
          </a:p>
          <a:p>
            <a:pPr marL="0" lvl="0" indent="0" algn="l">
              <a:lnSpc>
                <a:spcPts val="4190"/>
              </a:lnSpc>
              <a:spcBef>
                <a:spcPct val="0"/>
              </a:spcBef>
            </a:pPr>
            <a:endParaRPr lang="en-US" sz="3223" b="1" u="none">
              <a:solidFill>
                <a:srgbClr val="191919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035454" y="624721"/>
            <a:ext cx="12217092" cy="112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40"/>
              </a:lnSpc>
              <a:spcBef>
                <a:spcPct val="0"/>
              </a:spcBef>
            </a:pPr>
            <a:r>
              <a:rPr lang="en-US" sz="6600">
                <a:solidFill>
                  <a:srgbClr val="191919"/>
                </a:solidFill>
                <a:latin typeface="Caveat"/>
                <a:ea typeface="Caveat"/>
                <a:cs typeface="Caveat"/>
                <a:sym typeface="Caveat"/>
              </a:rPr>
              <a:t>Rys historyczny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10843" y="2505874"/>
            <a:ext cx="2417379" cy="114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 dirty="0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1935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8974" y="4111225"/>
            <a:ext cx="2869248" cy="45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Początki ruchu AA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08762" y="2505874"/>
            <a:ext cx="2749437" cy="114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 dirty="0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1938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40257" y="2423526"/>
            <a:ext cx="6437943" cy="114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 dirty="0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1974 w </a:t>
            </a:r>
            <a:r>
              <a:rPr lang="en-US" sz="6699" dirty="0" err="1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Polsce</a:t>
            </a:r>
            <a:endParaRPr lang="en-US" sz="6699" dirty="0">
              <a:solidFill>
                <a:srgbClr val="191919"/>
              </a:solidFill>
              <a:latin typeface="Libre Franklin Extra-Light"/>
              <a:ea typeface="Libre Franklin Extra-Light"/>
              <a:cs typeface="Libre Franklin Extra-Light"/>
              <a:sym typeface="Libre Franklin Extra-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196208" y="7327443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3"/>
                </a:lnTo>
                <a:lnTo>
                  <a:pt x="0" y="250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67736" y="1580991"/>
            <a:ext cx="11775574" cy="505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3"/>
              </a:lnSpc>
            </a:pPr>
            <a:r>
              <a:rPr lang="en-US" sz="4802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Pierwsza kompleksowa koncepcja alkoholizmu jako choroby – dr. Wiliam Silkworth.</a:t>
            </a:r>
          </a:p>
          <a:p>
            <a:pPr algn="ctr">
              <a:lnSpc>
                <a:spcPts val="6723"/>
              </a:lnSpc>
            </a:pPr>
            <a:r>
              <a:rPr lang="en-US" sz="4802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 „Alergia ciała i obsesja umysłu”. </a:t>
            </a:r>
          </a:p>
          <a:p>
            <a:pPr algn="ctr">
              <a:lnSpc>
                <a:spcPts val="6723"/>
              </a:lnSpc>
            </a:pPr>
            <a:r>
              <a:rPr lang="en-US" sz="4802" b="1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Wymiar poznawczy i fizyczny</a:t>
            </a:r>
          </a:p>
          <a:p>
            <a:pPr marL="0" lvl="0" indent="0" algn="l">
              <a:lnSpc>
                <a:spcPts val="6723"/>
              </a:lnSpc>
              <a:spcBef>
                <a:spcPct val="0"/>
              </a:spcBef>
            </a:pPr>
            <a:endParaRPr lang="en-US" sz="4802" b="1">
              <a:solidFill>
                <a:srgbClr val="191919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2676765" y="3824749"/>
            <a:ext cx="3378966" cy="4971908"/>
          </a:xfrm>
          <a:custGeom>
            <a:avLst/>
            <a:gdLst/>
            <a:ahLst/>
            <a:cxnLst/>
            <a:rect l="l" t="t" r="r" b="b"/>
            <a:pathLst>
              <a:path w="3378966" h="4971908">
                <a:moveTo>
                  <a:pt x="0" y="0"/>
                </a:moveTo>
                <a:lnTo>
                  <a:pt x="3378966" y="0"/>
                </a:lnTo>
                <a:lnTo>
                  <a:pt x="3378966" y="4971908"/>
                </a:lnTo>
                <a:lnTo>
                  <a:pt x="0" y="49719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351835" y="7234067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3"/>
                </a:lnTo>
                <a:lnTo>
                  <a:pt x="0" y="250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98766" y="3856959"/>
            <a:ext cx="3724207" cy="5245361"/>
          </a:xfrm>
          <a:custGeom>
            <a:avLst/>
            <a:gdLst/>
            <a:ahLst/>
            <a:cxnLst/>
            <a:rect l="l" t="t" r="r" b="b"/>
            <a:pathLst>
              <a:path w="3724207" h="5245361">
                <a:moveTo>
                  <a:pt x="0" y="0"/>
                </a:moveTo>
                <a:lnTo>
                  <a:pt x="3724206" y="0"/>
                </a:lnTo>
                <a:lnTo>
                  <a:pt x="3724206" y="5245361"/>
                </a:lnTo>
                <a:lnTo>
                  <a:pt x="0" y="52453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8288" y="591774"/>
            <a:ext cx="11613485" cy="8088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9"/>
              </a:lnSpc>
              <a:spcBef>
                <a:spcPct val="0"/>
              </a:spcBef>
            </a:pPr>
            <a:r>
              <a:rPr lang="en-US" sz="4435" b="1">
                <a:solidFill>
                  <a:srgbClr val="000000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E.M. Jellinek </a:t>
            </a:r>
            <a:r>
              <a:rPr lang="en-US" sz="4435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– model typologii alkoholizmu – podstawa do uznania alkoholizmu jako choroby. </a:t>
            </a:r>
          </a:p>
          <a:p>
            <a:pPr algn="ctr">
              <a:lnSpc>
                <a:spcPts val="6209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WHO uznała problem alkoholowy za chorobę w 1965 r. </a:t>
            </a:r>
          </a:p>
          <a:p>
            <a:pPr algn="ctr">
              <a:lnSpc>
                <a:spcPts val="6209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Chroniczna</a:t>
            </a:r>
          </a:p>
          <a:p>
            <a:pPr algn="ctr">
              <a:lnSpc>
                <a:spcPts val="6209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Postępująca</a:t>
            </a:r>
          </a:p>
          <a:p>
            <a:pPr algn="ctr">
              <a:lnSpc>
                <a:spcPts val="6209"/>
              </a:lnSpc>
              <a:spcBef>
                <a:spcPct val="0"/>
              </a:spcBef>
            </a:pPr>
            <a:r>
              <a:rPr lang="en-US" sz="4435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Śmiertelna</a:t>
            </a:r>
          </a:p>
          <a:p>
            <a:pPr algn="ctr">
              <a:lnSpc>
                <a:spcPts val="4133"/>
              </a:lnSpc>
              <a:spcBef>
                <a:spcPct val="0"/>
              </a:spcBef>
            </a:pPr>
            <a:r>
              <a:rPr lang="en-US" sz="2952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Otwarcie drogi osobom uzależnionym do pomocy medycznej i psychologicznej – uzależnienie choroba niezawiniona. </a:t>
            </a:r>
          </a:p>
          <a:p>
            <a:pPr algn="ctr">
              <a:lnSpc>
                <a:spcPts val="4133"/>
              </a:lnSpc>
              <a:spcBef>
                <a:spcPct val="0"/>
              </a:spcBef>
            </a:pPr>
            <a:r>
              <a:rPr lang="en-US" sz="2952">
                <a:solidFill>
                  <a:srgbClr val="000000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Redukcja piętna grzechu, słabej woli, pogardy, poczucia winy. </a:t>
            </a:r>
          </a:p>
          <a:p>
            <a:pPr algn="ctr">
              <a:lnSpc>
                <a:spcPts val="2010"/>
              </a:lnSpc>
              <a:spcBef>
                <a:spcPct val="0"/>
              </a:spcBef>
            </a:pPr>
            <a:endParaRPr lang="en-US" sz="2952">
              <a:solidFill>
                <a:srgbClr val="000000"/>
              </a:solidFill>
              <a:latin typeface="Libre Franklin Extra-Light"/>
              <a:ea typeface="Libre Franklin Extra-Light"/>
              <a:cs typeface="Libre Franklin Extra-Light"/>
              <a:sym typeface="Libre Franklin Extra-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03204"/>
            <a:ext cx="16346301" cy="8862715"/>
            <a:chOff x="0" y="0"/>
            <a:chExt cx="5529489" cy="29980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29490" cy="2998005"/>
            </a:xfrm>
            <a:custGeom>
              <a:avLst/>
              <a:gdLst/>
              <a:ahLst/>
              <a:cxnLst/>
              <a:rect l="l" t="t" r="r" b="b"/>
              <a:pathLst>
                <a:path w="5529490" h="2998005">
                  <a:moveTo>
                    <a:pt x="5405029" y="2998005"/>
                  </a:moveTo>
                  <a:lnTo>
                    <a:pt x="124460" y="2998005"/>
                  </a:lnTo>
                  <a:cubicBezTo>
                    <a:pt x="55880" y="2998005"/>
                    <a:pt x="0" y="2942125"/>
                    <a:pt x="0" y="28735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05029" y="0"/>
                  </a:lnTo>
                  <a:cubicBezTo>
                    <a:pt x="5473609" y="0"/>
                    <a:pt x="5529490" y="55880"/>
                    <a:pt x="5529490" y="124460"/>
                  </a:cubicBezTo>
                  <a:lnTo>
                    <a:pt x="5529490" y="2873545"/>
                  </a:lnTo>
                  <a:cubicBezTo>
                    <a:pt x="5529490" y="2942125"/>
                    <a:pt x="5473609" y="2998005"/>
                    <a:pt x="5405029" y="29980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385426" y="6646808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4" y="0"/>
                </a:lnTo>
                <a:lnTo>
                  <a:pt x="2348794" y="2502583"/>
                </a:lnTo>
                <a:lnTo>
                  <a:pt x="0" y="25025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99843" y="6029049"/>
            <a:ext cx="3822763" cy="2863382"/>
          </a:xfrm>
          <a:custGeom>
            <a:avLst/>
            <a:gdLst/>
            <a:ahLst/>
            <a:cxnLst/>
            <a:rect l="l" t="t" r="r" b="b"/>
            <a:pathLst>
              <a:path w="3822763" h="2863382">
                <a:moveTo>
                  <a:pt x="0" y="0"/>
                </a:moveTo>
                <a:lnTo>
                  <a:pt x="3822763" y="0"/>
                </a:lnTo>
                <a:lnTo>
                  <a:pt x="3822763" y="2863382"/>
                </a:lnTo>
                <a:lnTo>
                  <a:pt x="0" y="28633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52223" y="3191518"/>
            <a:ext cx="13225009" cy="787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463"/>
              </a:lnSpc>
              <a:spcBef>
                <a:spcPct val="0"/>
              </a:spcBef>
            </a:pPr>
            <a:r>
              <a:rPr lang="en-US" sz="4616">
                <a:solidFill>
                  <a:srgbClr val="191919"/>
                </a:solidFill>
                <a:latin typeface="Libre Franklin Extra-Light"/>
                <a:ea typeface="Libre Franklin Extra-Light"/>
                <a:cs typeface="Libre Franklin Extra-Light"/>
                <a:sym typeface="Libre Franklin Extra-Light"/>
              </a:rPr>
              <a:t>Zespół czynników bio -psycho - społecznych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37760" y="4690468"/>
            <a:ext cx="6081725" cy="1338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39"/>
              </a:lnSpc>
            </a:pPr>
            <a:r>
              <a:rPr lang="en-US" sz="4799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Czynnik genetyczny.</a:t>
            </a:r>
          </a:p>
          <a:p>
            <a:pPr marL="0" lvl="0" indent="0" algn="l">
              <a:lnSpc>
                <a:spcPts val="4419"/>
              </a:lnSpc>
              <a:spcBef>
                <a:spcPct val="0"/>
              </a:spcBef>
            </a:pPr>
            <a:endParaRPr lang="en-US" sz="4799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18707" y="933450"/>
            <a:ext cx="7350443" cy="1792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69"/>
              </a:lnSpc>
              <a:spcBef>
                <a:spcPct val="0"/>
              </a:spcBef>
            </a:pPr>
            <a:r>
              <a:rPr lang="en-US" sz="5192" b="1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Przyczyny uzależnienia</a:t>
            </a:r>
          </a:p>
          <a:p>
            <a:pPr algn="ctr">
              <a:lnSpc>
                <a:spcPts val="7269"/>
              </a:lnSpc>
              <a:spcBef>
                <a:spcPct val="0"/>
              </a:spcBef>
            </a:pPr>
            <a:endParaRPr lang="en-US" sz="5192" b="1">
              <a:solidFill>
                <a:srgbClr val="191919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4777" b="-3477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603204"/>
            <a:ext cx="16346301" cy="1952277"/>
            <a:chOff x="0" y="0"/>
            <a:chExt cx="5529489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529490" cy="660400"/>
            </a:xfrm>
            <a:custGeom>
              <a:avLst/>
              <a:gdLst/>
              <a:ahLst/>
              <a:cxnLst/>
              <a:rect l="l" t="t" r="r" b="b"/>
              <a:pathLst>
                <a:path w="5529490" h="660400">
                  <a:moveTo>
                    <a:pt x="540502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05029" y="0"/>
                  </a:lnTo>
                  <a:cubicBezTo>
                    <a:pt x="5473609" y="0"/>
                    <a:pt x="5529490" y="55880"/>
                    <a:pt x="5529490" y="124460"/>
                  </a:cubicBezTo>
                  <a:lnTo>
                    <a:pt x="5529490" y="535940"/>
                  </a:lnTo>
                  <a:cubicBezTo>
                    <a:pt x="5529490" y="604520"/>
                    <a:pt x="5473609" y="660400"/>
                    <a:pt x="5405029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3245362" y="6358846"/>
            <a:ext cx="2348793" cy="2502584"/>
          </a:xfrm>
          <a:custGeom>
            <a:avLst/>
            <a:gdLst/>
            <a:ahLst/>
            <a:cxnLst/>
            <a:rect l="l" t="t" r="r" b="b"/>
            <a:pathLst>
              <a:path w="2348793" h="2502584">
                <a:moveTo>
                  <a:pt x="0" y="0"/>
                </a:moveTo>
                <a:lnTo>
                  <a:pt x="2348793" y="0"/>
                </a:lnTo>
                <a:lnTo>
                  <a:pt x="2348793" y="2502584"/>
                </a:lnTo>
                <a:lnTo>
                  <a:pt x="0" y="25025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84673" y="5965877"/>
            <a:ext cx="4880678" cy="3556989"/>
          </a:xfrm>
          <a:custGeom>
            <a:avLst/>
            <a:gdLst/>
            <a:ahLst/>
            <a:cxnLst/>
            <a:rect l="l" t="t" r="r" b="b"/>
            <a:pathLst>
              <a:path w="4880678" h="3556989">
                <a:moveTo>
                  <a:pt x="0" y="0"/>
                </a:moveTo>
                <a:lnTo>
                  <a:pt x="4880678" y="0"/>
                </a:lnTo>
                <a:lnTo>
                  <a:pt x="4880678" y="3556989"/>
                </a:lnTo>
                <a:lnTo>
                  <a:pt x="0" y="3556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486986" y="460329"/>
            <a:ext cx="5333414" cy="1563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8"/>
              </a:lnSpc>
              <a:spcBef>
                <a:spcPct val="0"/>
              </a:spcBef>
            </a:pPr>
            <a:r>
              <a:rPr lang="en-US" sz="5298" b="1" dirty="0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Co </a:t>
            </a:r>
            <a:r>
              <a:rPr lang="en-US" sz="5298" b="1" dirty="0" err="1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robimy</a:t>
            </a:r>
            <a:r>
              <a:rPr lang="en-US" sz="5298" b="1" dirty="0">
                <a:solidFill>
                  <a:srgbClr val="191919"/>
                </a:solidFill>
                <a:latin typeface="Libre Franklin Bold"/>
                <a:ea typeface="Libre Franklin Bold"/>
                <a:cs typeface="Libre Franklin Bold"/>
                <a:sym typeface="Libre Franklin Bold"/>
              </a:rPr>
              <a:t>?</a:t>
            </a:r>
          </a:p>
          <a:p>
            <a:pPr algn="ctr">
              <a:lnSpc>
                <a:spcPts val="4026"/>
              </a:lnSpc>
              <a:spcBef>
                <a:spcPct val="0"/>
              </a:spcBef>
            </a:pPr>
            <a:endParaRPr lang="en-US" sz="5298" b="1" dirty="0">
              <a:solidFill>
                <a:srgbClr val="191919"/>
              </a:solidFill>
              <a:latin typeface="Libre Franklin Bold"/>
              <a:ea typeface="Libre Franklin Bold"/>
              <a:cs typeface="Libre Franklin Bold"/>
              <a:sym typeface="Libre Franklin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9132" y="1831092"/>
            <a:ext cx="15936535" cy="3870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Model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Psychoterapii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Strategiczno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–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Strukturalnej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(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podejście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behawioralno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–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poznawcze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) prof. J.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Mellibruda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.</a:t>
            </a:r>
          </a:p>
          <a:p>
            <a:pPr algn="ctr">
              <a:lnSpc>
                <a:spcPts val="70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7004"/>
              </a:lnSpc>
              <a:spcBef>
                <a:spcPct val="0"/>
              </a:spcBef>
            </a:pP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Koncepcja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psychologicznych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mechanizmów</a:t>
            </a:r>
            <a:r>
              <a:rPr lang="en-US" sz="4669" dirty="0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 </a:t>
            </a:r>
            <a:r>
              <a:rPr lang="en-US" sz="4669" dirty="0" err="1">
                <a:solidFill>
                  <a:srgbClr val="191919"/>
                </a:solidFill>
                <a:latin typeface="Libre Franklin Thin"/>
                <a:ea typeface="Libre Franklin Thin"/>
                <a:cs typeface="Libre Franklin Thin"/>
                <a:sym typeface="Libre Franklin Thin"/>
              </a:rPr>
              <a:t>uzależnienia</a:t>
            </a: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  <a:p>
            <a:pPr algn="ctr">
              <a:lnSpc>
                <a:spcPts val="2504"/>
              </a:lnSpc>
              <a:spcBef>
                <a:spcPct val="0"/>
              </a:spcBef>
            </a:pPr>
            <a:endParaRPr lang="en-US" sz="4669" dirty="0">
              <a:solidFill>
                <a:srgbClr val="191919"/>
              </a:solidFill>
              <a:latin typeface="Libre Franklin Thin"/>
              <a:ea typeface="Libre Franklin Thin"/>
              <a:cs typeface="Libre Franklin Thin"/>
              <a:sym typeface="Libre Franklin Th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590</Words>
  <Application>Microsoft Office PowerPoint</Application>
  <PresentationFormat>Niestandardowy</PresentationFormat>
  <Paragraphs>83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Libre Franklin Thin</vt:lpstr>
      <vt:lpstr>Calibri</vt:lpstr>
      <vt:lpstr>Caveat</vt:lpstr>
      <vt:lpstr>Libre Franklin Extra-Light</vt:lpstr>
      <vt:lpstr>Arial</vt:lpstr>
      <vt:lpstr>Libre Franklin</vt:lpstr>
      <vt:lpstr>Libre Franklin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pomagamy?</dc:title>
  <dc:creator>Marzena</dc:creator>
  <cp:lastModifiedBy>Marzena Tokar</cp:lastModifiedBy>
  <cp:revision>2</cp:revision>
  <dcterms:created xsi:type="dcterms:W3CDTF">2006-08-16T00:00:00Z</dcterms:created>
  <dcterms:modified xsi:type="dcterms:W3CDTF">2025-10-16T09:32:16Z</dcterms:modified>
  <dc:identifier>DAG17zLOjHc</dc:identifier>
</cp:coreProperties>
</file>