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282" r:id="rId3"/>
    <p:sldId id="284" r:id="rId4"/>
    <p:sldId id="279" r:id="rId5"/>
    <p:sldId id="28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E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Zameldowania%20na%20pobyt%20sta&#322;y%20i%20czasowy%2001.01.2019%20-%2009.07.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Faktury%20odpady'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ODPADY%20ZESTAWIENIE%20bis%20ll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699333938512824E-2"/>
          <c:y val="4.1358721331626484E-2"/>
          <c:w val="0.9255433284743374"/>
          <c:h val="0.7023024699179694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Arkusz2!$C$39:$C$76</c:f>
              <c:strCache>
                <c:ptCount val="38"/>
                <c:pt idx="0">
                  <c:v>Styczeń * 2022</c:v>
                </c:pt>
                <c:pt idx="1">
                  <c:v>Luty * 2022</c:v>
                </c:pt>
                <c:pt idx="2">
                  <c:v>Marzec * 2022</c:v>
                </c:pt>
                <c:pt idx="3">
                  <c:v>Kwiecień * 2022</c:v>
                </c:pt>
                <c:pt idx="4">
                  <c:v>Maj * 2022</c:v>
                </c:pt>
                <c:pt idx="5">
                  <c:v>Czerwiec * 2022</c:v>
                </c:pt>
                <c:pt idx="6">
                  <c:v>Lipiec * 2022</c:v>
                </c:pt>
                <c:pt idx="7">
                  <c:v>Sierpień * 2022</c:v>
                </c:pt>
                <c:pt idx="8">
                  <c:v>Wrzesień * 2022</c:v>
                </c:pt>
                <c:pt idx="9">
                  <c:v>Październik * 2022</c:v>
                </c:pt>
                <c:pt idx="10">
                  <c:v>Listopad * 2022</c:v>
                </c:pt>
                <c:pt idx="11">
                  <c:v>Grudzień * 2022</c:v>
                </c:pt>
                <c:pt idx="12">
                  <c:v>Styczeń * 2023</c:v>
                </c:pt>
                <c:pt idx="13">
                  <c:v>Luty * 2023</c:v>
                </c:pt>
                <c:pt idx="14">
                  <c:v>Marzec * 2023</c:v>
                </c:pt>
                <c:pt idx="15">
                  <c:v>Kwiecień * 2023</c:v>
                </c:pt>
                <c:pt idx="16">
                  <c:v>Maj * 2023</c:v>
                </c:pt>
                <c:pt idx="17">
                  <c:v>Czerwiec * 2023</c:v>
                </c:pt>
                <c:pt idx="18">
                  <c:v>Lipiec * 2023</c:v>
                </c:pt>
                <c:pt idx="19">
                  <c:v>Sierpień * 2023</c:v>
                </c:pt>
                <c:pt idx="20">
                  <c:v>Wrzesień * 2023</c:v>
                </c:pt>
                <c:pt idx="21">
                  <c:v>Październik * 2023</c:v>
                </c:pt>
                <c:pt idx="22">
                  <c:v>Listopad * 2023</c:v>
                </c:pt>
                <c:pt idx="23">
                  <c:v>Grudzień * 2023</c:v>
                </c:pt>
                <c:pt idx="24">
                  <c:v>Styczeń * 2024</c:v>
                </c:pt>
                <c:pt idx="25">
                  <c:v>Luty * 2024</c:v>
                </c:pt>
                <c:pt idx="26">
                  <c:v>Marzec * 2024</c:v>
                </c:pt>
                <c:pt idx="27">
                  <c:v>Kwiecień * 2024</c:v>
                </c:pt>
                <c:pt idx="28">
                  <c:v>Maj * 2024</c:v>
                </c:pt>
                <c:pt idx="29">
                  <c:v>Czerwiec * 2024</c:v>
                </c:pt>
                <c:pt idx="30">
                  <c:v>Lipiec * 2024</c:v>
                </c:pt>
                <c:pt idx="31">
                  <c:v>Sierpień * 2024</c:v>
                </c:pt>
                <c:pt idx="32">
                  <c:v>Wrzesień * 2024</c:v>
                </c:pt>
                <c:pt idx="33">
                  <c:v>Październik * 2024</c:v>
                </c:pt>
                <c:pt idx="34">
                  <c:v>Listopad * 2024</c:v>
                </c:pt>
                <c:pt idx="35">
                  <c:v>Grudzień *2024</c:v>
                </c:pt>
                <c:pt idx="36">
                  <c:v>Styczeń * 2024</c:v>
                </c:pt>
                <c:pt idx="37">
                  <c:v>Luty * 2024</c:v>
                </c:pt>
              </c:strCache>
            </c:strRef>
          </c:cat>
          <c:val>
            <c:numRef>
              <c:f>Arkusz2!$F$39:$F$76</c:f>
              <c:numCache>
                <c:formatCode>_-* #\ ##0_-;\-* #\ ##0_-;_-* "-"??_-;_-@_-</c:formatCode>
                <c:ptCount val="38"/>
                <c:pt idx="0">
                  <c:v>24899</c:v>
                </c:pt>
                <c:pt idx="1">
                  <c:v>24956</c:v>
                </c:pt>
                <c:pt idx="2">
                  <c:v>25032</c:v>
                </c:pt>
                <c:pt idx="3">
                  <c:v>25108</c:v>
                </c:pt>
                <c:pt idx="4">
                  <c:v>25131</c:v>
                </c:pt>
                <c:pt idx="5">
                  <c:v>25175</c:v>
                </c:pt>
                <c:pt idx="6">
                  <c:v>25166</c:v>
                </c:pt>
                <c:pt idx="7">
                  <c:v>25218</c:v>
                </c:pt>
                <c:pt idx="8">
                  <c:v>25267</c:v>
                </c:pt>
                <c:pt idx="9">
                  <c:v>25306</c:v>
                </c:pt>
                <c:pt idx="10">
                  <c:v>25357</c:v>
                </c:pt>
                <c:pt idx="11">
                  <c:v>25382</c:v>
                </c:pt>
                <c:pt idx="12">
                  <c:v>25373</c:v>
                </c:pt>
                <c:pt idx="13">
                  <c:v>25400</c:v>
                </c:pt>
                <c:pt idx="14">
                  <c:v>25432</c:v>
                </c:pt>
                <c:pt idx="15">
                  <c:v>25482</c:v>
                </c:pt>
                <c:pt idx="16">
                  <c:v>25483</c:v>
                </c:pt>
                <c:pt idx="17">
                  <c:v>25535</c:v>
                </c:pt>
                <c:pt idx="18">
                  <c:v>25517</c:v>
                </c:pt>
                <c:pt idx="19">
                  <c:v>25555</c:v>
                </c:pt>
                <c:pt idx="20">
                  <c:v>25573</c:v>
                </c:pt>
                <c:pt idx="21">
                  <c:v>25607</c:v>
                </c:pt>
                <c:pt idx="22">
                  <c:v>25686</c:v>
                </c:pt>
                <c:pt idx="23">
                  <c:v>25727</c:v>
                </c:pt>
                <c:pt idx="24">
                  <c:v>25724</c:v>
                </c:pt>
                <c:pt idx="25">
                  <c:v>25750</c:v>
                </c:pt>
                <c:pt idx="26">
                  <c:v>25802</c:v>
                </c:pt>
                <c:pt idx="27">
                  <c:v>25885</c:v>
                </c:pt>
                <c:pt idx="28">
                  <c:v>25927</c:v>
                </c:pt>
                <c:pt idx="29">
                  <c:v>25948</c:v>
                </c:pt>
                <c:pt idx="30">
                  <c:v>25924</c:v>
                </c:pt>
                <c:pt idx="31">
                  <c:v>25981</c:v>
                </c:pt>
                <c:pt idx="32">
                  <c:v>26017</c:v>
                </c:pt>
                <c:pt idx="33">
                  <c:v>26031</c:v>
                </c:pt>
                <c:pt idx="34">
                  <c:v>25998</c:v>
                </c:pt>
                <c:pt idx="35" formatCode="General">
                  <c:v>26036</c:v>
                </c:pt>
                <c:pt idx="36">
                  <c:v>26032</c:v>
                </c:pt>
                <c:pt idx="37">
                  <c:v>26075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0C-4B66-9655-6717C83B8FAF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Arkusz2!$C$39:$C$76</c:f>
              <c:strCache>
                <c:ptCount val="38"/>
                <c:pt idx="0">
                  <c:v>Styczeń * 2022</c:v>
                </c:pt>
                <c:pt idx="1">
                  <c:v>Luty * 2022</c:v>
                </c:pt>
                <c:pt idx="2">
                  <c:v>Marzec * 2022</c:v>
                </c:pt>
                <c:pt idx="3">
                  <c:v>Kwiecień * 2022</c:v>
                </c:pt>
                <c:pt idx="4">
                  <c:v>Maj * 2022</c:v>
                </c:pt>
                <c:pt idx="5">
                  <c:v>Czerwiec * 2022</c:v>
                </c:pt>
                <c:pt idx="6">
                  <c:v>Lipiec * 2022</c:v>
                </c:pt>
                <c:pt idx="7">
                  <c:v>Sierpień * 2022</c:v>
                </c:pt>
                <c:pt idx="8">
                  <c:v>Wrzesień * 2022</c:v>
                </c:pt>
                <c:pt idx="9">
                  <c:v>Październik * 2022</c:v>
                </c:pt>
                <c:pt idx="10">
                  <c:v>Listopad * 2022</c:v>
                </c:pt>
                <c:pt idx="11">
                  <c:v>Grudzień * 2022</c:v>
                </c:pt>
                <c:pt idx="12">
                  <c:v>Styczeń * 2023</c:v>
                </c:pt>
                <c:pt idx="13">
                  <c:v>Luty * 2023</c:v>
                </c:pt>
                <c:pt idx="14">
                  <c:v>Marzec * 2023</c:v>
                </c:pt>
                <c:pt idx="15">
                  <c:v>Kwiecień * 2023</c:v>
                </c:pt>
                <c:pt idx="16">
                  <c:v>Maj * 2023</c:v>
                </c:pt>
                <c:pt idx="17">
                  <c:v>Czerwiec * 2023</c:v>
                </c:pt>
                <c:pt idx="18">
                  <c:v>Lipiec * 2023</c:v>
                </c:pt>
                <c:pt idx="19">
                  <c:v>Sierpień * 2023</c:v>
                </c:pt>
                <c:pt idx="20">
                  <c:v>Wrzesień * 2023</c:v>
                </c:pt>
                <c:pt idx="21">
                  <c:v>Październik * 2023</c:v>
                </c:pt>
                <c:pt idx="22">
                  <c:v>Listopad * 2023</c:v>
                </c:pt>
                <c:pt idx="23">
                  <c:v>Grudzień * 2023</c:v>
                </c:pt>
                <c:pt idx="24">
                  <c:v>Styczeń * 2024</c:v>
                </c:pt>
                <c:pt idx="25">
                  <c:v>Luty * 2024</c:v>
                </c:pt>
                <c:pt idx="26">
                  <c:v>Marzec * 2024</c:v>
                </c:pt>
                <c:pt idx="27">
                  <c:v>Kwiecień * 2024</c:v>
                </c:pt>
                <c:pt idx="28">
                  <c:v>Maj * 2024</c:v>
                </c:pt>
                <c:pt idx="29">
                  <c:v>Czerwiec * 2024</c:v>
                </c:pt>
                <c:pt idx="30">
                  <c:v>Lipiec * 2024</c:v>
                </c:pt>
                <c:pt idx="31">
                  <c:v>Sierpień * 2024</c:v>
                </c:pt>
                <c:pt idx="32">
                  <c:v>Wrzesień * 2024</c:v>
                </c:pt>
                <c:pt idx="33">
                  <c:v>Październik * 2024</c:v>
                </c:pt>
                <c:pt idx="34">
                  <c:v>Listopad * 2024</c:v>
                </c:pt>
                <c:pt idx="35">
                  <c:v>Grudzień *2024</c:v>
                </c:pt>
                <c:pt idx="36">
                  <c:v>Styczeń * 2024</c:v>
                </c:pt>
                <c:pt idx="37">
                  <c:v>Luty * 2024</c:v>
                </c:pt>
              </c:strCache>
            </c:strRef>
          </c:cat>
          <c:val>
            <c:numRef>
              <c:f>Arkusz2!$H$39:$H$76</c:f>
              <c:numCache>
                <c:formatCode>_-* #\ ##0_-;\-* #\ ##0_-;_-* "-"??_-;_-@_-</c:formatCode>
                <c:ptCount val="38"/>
                <c:pt idx="0">
                  <c:v>25063</c:v>
                </c:pt>
                <c:pt idx="1">
                  <c:v>25149</c:v>
                </c:pt>
                <c:pt idx="2">
                  <c:v>25363</c:v>
                </c:pt>
                <c:pt idx="3">
                  <c:v>25453</c:v>
                </c:pt>
                <c:pt idx="4">
                  <c:v>25429</c:v>
                </c:pt>
                <c:pt idx="5">
                  <c:v>25453</c:v>
                </c:pt>
                <c:pt idx="6">
                  <c:v>25464</c:v>
                </c:pt>
                <c:pt idx="7">
                  <c:v>25515</c:v>
                </c:pt>
                <c:pt idx="8">
                  <c:v>25491</c:v>
                </c:pt>
                <c:pt idx="9">
                  <c:v>25585</c:v>
                </c:pt>
                <c:pt idx="10">
                  <c:v>25645</c:v>
                </c:pt>
                <c:pt idx="11">
                  <c:v>25647</c:v>
                </c:pt>
                <c:pt idx="12">
                  <c:v>25694</c:v>
                </c:pt>
                <c:pt idx="13">
                  <c:v>25817</c:v>
                </c:pt>
                <c:pt idx="14">
                  <c:v>25834</c:v>
                </c:pt>
                <c:pt idx="15">
                  <c:v>25879</c:v>
                </c:pt>
                <c:pt idx="16">
                  <c:v>25884</c:v>
                </c:pt>
                <c:pt idx="17">
                  <c:v>25922</c:v>
                </c:pt>
                <c:pt idx="18">
                  <c:v>25923</c:v>
                </c:pt>
                <c:pt idx="19">
                  <c:v>25984</c:v>
                </c:pt>
                <c:pt idx="20">
                  <c:v>26011</c:v>
                </c:pt>
                <c:pt idx="21">
                  <c:v>25997</c:v>
                </c:pt>
                <c:pt idx="22">
                  <c:v>26026</c:v>
                </c:pt>
                <c:pt idx="23">
                  <c:v>26040</c:v>
                </c:pt>
                <c:pt idx="24">
                  <c:v>26101</c:v>
                </c:pt>
                <c:pt idx="25">
                  <c:v>26202</c:v>
                </c:pt>
                <c:pt idx="26">
                  <c:v>26249</c:v>
                </c:pt>
                <c:pt idx="27">
                  <c:v>26271</c:v>
                </c:pt>
                <c:pt idx="28">
                  <c:v>26296</c:v>
                </c:pt>
                <c:pt idx="29">
                  <c:v>26332</c:v>
                </c:pt>
                <c:pt idx="30">
                  <c:v>26358</c:v>
                </c:pt>
                <c:pt idx="31">
                  <c:v>26436</c:v>
                </c:pt>
                <c:pt idx="32">
                  <c:v>26554</c:v>
                </c:pt>
                <c:pt idx="33">
                  <c:v>26631</c:v>
                </c:pt>
                <c:pt idx="34">
                  <c:v>26700</c:v>
                </c:pt>
                <c:pt idx="35">
                  <c:v>26688</c:v>
                </c:pt>
                <c:pt idx="36">
                  <c:v>26739</c:v>
                </c:pt>
                <c:pt idx="37">
                  <c:v>26717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0C-4B66-9655-6717C83B8F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568120"/>
        <c:axId val="304587032"/>
      </c:lineChart>
      <c:catAx>
        <c:axId val="304568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4587032"/>
        <c:crosses val="autoZero"/>
        <c:auto val="1"/>
        <c:lblAlgn val="ctr"/>
        <c:lblOffset val="100"/>
        <c:noMultiLvlLbl val="0"/>
      </c:catAx>
      <c:valAx>
        <c:axId val="304587032"/>
        <c:scaling>
          <c:orientation val="minMax"/>
          <c:min val="24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4568120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79375" cap="rnd">
              <a:solidFill>
                <a:srgbClr val="C00000">
                  <a:alpha val="50000"/>
                </a:srgbClr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circle"/>
            <c:size val="6"/>
            <c:spPr>
              <a:solidFill>
                <a:schemeClr val="accent1"/>
              </a:solidFill>
              <a:ln w="22225">
                <a:solidFill>
                  <a:schemeClr val="lt1"/>
                </a:solidFill>
                <a:round/>
              </a:ln>
              <a:effectLst/>
            </c:spPr>
          </c:marker>
          <c:xVal>
            <c:numRef>
              <c:f>Arkusz1!$B$18:$B$54</c:f>
              <c:numCache>
                <c:formatCode>mmm\-yy</c:formatCode>
                <c:ptCount val="37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  <c:pt idx="11">
                  <c:v>44896</c:v>
                </c:pt>
                <c:pt idx="12">
                  <c:v>44927</c:v>
                </c:pt>
                <c:pt idx="13">
                  <c:v>44958</c:v>
                </c:pt>
                <c:pt idx="14">
                  <c:v>44986</c:v>
                </c:pt>
                <c:pt idx="15">
                  <c:v>45017</c:v>
                </c:pt>
                <c:pt idx="16">
                  <c:v>45047</c:v>
                </c:pt>
                <c:pt idx="17">
                  <c:v>45078</c:v>
                </c:pt>
                <c:pt idx="18">
                  <c:v>45108</c:v>
                </c:pt>
                <c:pt idx="19">
                  <c:v>45139</c:v>
                </c:pt>
                <c:pt idx="20">
                  <c:v>45170</c:v>
                </c:pt>
                <c:pt idx="21">
                  <c:v>45200</c:v>
                </c:pt>
                <c:pt idx="22">
                  <c:v>45231</c:v>
                </c:pt>
                <c:pt idx="23">
                  <c:v>45261</c:v>
                </c:pt>
                <c:pt idx="24">
                  <c:v>45292</c:v>
                </c:pt>
                <c:pt idx="25">
                  <c:v>45323</c:v>
                </c:pt>
                <c:pt idx="26">
                  <c:v>45352</c:v>
                </c:pt>
                <c:pt idx="27">
                  <c:v>45383</c:v>
                </c:pt>
                <c:pt idx="28">
                  <c:v>45413</c:v>
                </c:pt>
                <c:pt idx="29">
                  <c:v>45444</c:v>
                </c:pt>
                <c:pt idx="30">
                  <c:v>45474</c:v>
                </c:pt>
                <c:pt idx="31">
                  <c:v>45505</c:v>
                </c:pt>
                <c:pt idx="32">
                  <c:v>45536</c:v>
                </c:pt>
                <c:pt idx="33">
                  <c:v>45566</c:v>
                </c:pt>
                <c:pt idx="34">
                  <c:v>45597</c:v>
                </c:pt>
                <c:pt idx="35">
                  <c:v>45627</c:v>
                </c:pt>
                <c:pt idx="36">
                  <c:v>45658</c:v>
                </c:pt>
              </c:numCache>
            </c:numRef>
          </c:xVal>
          <c:yVal>
            <c:numRef>
              <c:f>Arkusz1!$C$18:$C$54</c:f>
              <c:numCache>
                <c:formatCode>_("zł"* #,##0.00_);_("zł"* \(#,##0.00\);_("zł"* "-"??_);_(@_)</c:formatCode>
                <c:ptCount val="37"/>
                <c:pt idx="0">
                  <c:v>505861.88</c:v>
                </c:pt>
                <c:pt idx="1">
                  <c:v>435119.35</c:v>
                </c:pt>
                <c:pt idx="2">
                  <c:v>771582</c:v>
                </c:pt>
                <c:pt idx="3">
                  <c:v>613801.07999999996</c:v>
                </c:pt>
                <c:pt idx="4">
                  <c:v>805427.97</c:v>
                </c:pt>
                <c:pt idx="5">
                  <c:v>741619.76</c:v>
                </c:pt>
                <c:pt idx="6">
                  <c:v>652475.91</c:v>
                </c:pt>
                <c:pt idx="7">
                  <c:v>725992.85</c:v>
                </c:pt>
                <c:pt idx="8">
                  <c:v>677265.83</c:v>
                </c:pt>
                <c:pt idx="9">
                  <c:v>730047.43</c:v>
                </c:pt>
                <c:pt idx="10">
                  <c:v>663160.47</c:v>
                </c:pt>
                <c:pt idx="11">
                  <c:v>474339.77</c:v>
                </c:pt>
                <c:pt idx="12">
                  <c:v>515500.38</c:v>
                </c:pt>
                <c:pt idx="13">
                  <c:v>629338.79</c:v>
                </c:pt>
                <c:pt idx="14">
                  <c:v>1061953.45</c:v>
                </c:pt>
                <c:pt idx="15">
                  <c:v>968130.96</c:v>
                </c:pt>
                <c:pt idx="16">
                  <c:v>1084984.8500000001</c:v>
                </c:pt>
                <c:pt idx="17">
                  <c:v>946883.48</c:v>
                </c:pt>
                <c:pt idx="18">
                  <c:v>1026797.21</c:v>
                </c:pt>
                <c:pt idx="19">
                  <c:v>1183520.95</c:v>
                </c:pt>
                <c:pt idx="20">
                  <c:v>1032511.55</c:v>
                </c:pt>
                <c:pt idx="21">
                  <c:v>1168002.31</c:v>
                </c:pt>
                <c:pt idx="22">
                  <c:v>1001372.75</c:v>
                </c:pt>
                <c:pt idx="23">
                  <c:v>665749.56999999995</c:v>
                </c:pt>
                <c:pt idx="24">
                  <c:v>778774.56</c:v>
                </c:pt>
                <c:pt idx="25">
                  <c:v>799354.89</c:v>
                </c:pt>
                <c:pt idx="26">
                  <c:v>1079168.98</c:v>
                </c:pt>
                <c:pt idx="27">
                  <c:v>1206188.3400000001</c:v>
                </c:pt>
                <c:pt idx="28">
                  <c:v>1198839.98</c:v>
                </c:pt>
                <c:pt idx="29">
                  <c:v>966920.88</c:v>
                </c:pt>
                <c:pt idx="30">
                  <c:v>962848.14</c:v>
                </c:pt>
                <c:pt idx="31">
                  <c:v>950114.72</c:v>
                </c:pt>
                <c:pt idx="32">
                  <c:v>878032.98</c:v>
                </c:pt>
                <c:pt idx="33">
                  <c:v>1076024.17</c:v>
                </c:pt>
                <c:pt idx="34">
                  <c:v>931853.48</c:v>
                </c:pt>
                <c:pt idx="35">
                  <c:v>698089.05</c:v>
                </c:pt>
                <c:pt idx="36">
                  <c:v>607068.18000000005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437-49F0-8B11-C6A2C7F5C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20958463"/>
        <c:axId val="1320955583"/>
      </c:scatterChart>
      <c:valAx>
        <c:axId val="1320958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mmm\-yy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20955583"/>
        <c:crosses val="autoZero"/>
        <c:crossBetween val="midCat"/>
      </c:valAx>
      <c:valAx>
        <c:axId val="132095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_(&quot;zł&quot;* #,##0.00_);_(&quot;zł&quot;* \(#,##0.00\);_(&quot;zł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2095846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accent1">
          <a:lumMod val="40000"/>
          <a:lumOff val="60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l-PL"/>
              <a:t>poziom recyklingu i przygotowania do ponownego </a:t>
            </a:r>
          </a:p>
          <a:p>
            <a:pPr>
              <a:defRPr/>
            </a:pPr>
            <a:r>
              <a:rPr lang="pl-PL"/>
              <a:t>użycia odpadów komunalnych 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416748814311425E-2"/>
          <c:y val="0.19298293105241179"/>
          <c:w val="0.96858325118568855"/>
          <c:h val="0.48007417836810901"/>
        </c:manualLayout>
      </c:layout>
      <c:bar3DChart>
        <c:barDir val="col"/>
        <c:grouping val="clustered"/>
        <c:varyColors val="0"/>
        <c:ser>
          <c:idx val="1"/>
          <c:order val="1"/>
          <c:tx>
            <c:strRef>
              <c:f>'poziom recyklingu (...)'!$B$1</c:f>
              <c:strCache>
                <c:ptCount val="1"/>
                <c:pt idx="0">
                  <c:v>Osiągnięty poziom recyklingu i przygotowania do ponownego użycia odpadów komunalnych  (%)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2"/>
              <c:layout>
                <c:manualLayout>
                  <c:x val="-9.4481593014215104E-3"/>
                  <c:y val="-2.5449606372741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32-4CD3-A4B0-2984A720A8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'poziom recyklingu (...)'!$A$3:$A$7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'poziom recyklingu (...)'!$B$2:$B$6</c:f>
              <c:numCache>
                <c:formatCode>General</c:formatCode>
                <c:ptCount val="4"/>
                <c:pt idx="0">
                  <c:v>30.33</c:v>
                </c:pt>
                <c:pt idx="1">
                  <c:v>39.71</c:v>
                </c:pt>
                <c:pt idx="2">
                  <c:v>37.130000000000003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2-4CD3-A4B0-2984A720A893}"/>
            </c:ext>
          </c:extLst>
        </c:ser>
        <c:ser>
          <c:idx val="2"/>
          <c:order val="2"/>
          <c:tx>
            <c:strRef>
              <c:f>'poziom recyklingu (...)'!$C$1</c:f>
              <c:strCache>
                <c:ptCount val="1"/>
                <c:pt idx="0">
                  <c:v>Wymagany minimalny poziom recyklingu i przygotowania do ponownego użycia odpadów komunalnych  (%)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'poziom recyklingu (...)'!$A$3:$A$7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'poziom recyklingu (...)'!$C$2:$C$7</c:f>
              <c:numCache>
                <c:formatCode>General</c:formatCode>
                <c:ptCount val="5"/>
                <c:pt idx="0">
                  <c:v>20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32-4CD3-A4B0-2984A720A8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28230320"/>
        <c:axId val="42822757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'poziom recyklingu (...)'!$A$1</c15:sqref>
                        </c15:formulaRef>
                      </c:ext>
                    </c:extLst>
                    <c:strCache>
                      <c:ptCount val="1"/>
                      <c:pt idx="0">
                        <c:v>Rok sprawozdawczy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'poziom recyklingu (...)'!$A$3:$A$7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  <c:pt idx="4">
                        <c:v>2025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'poziom recyklingu (...)'!$A$2:$A$6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8832-4CD3-A4B0-2984A720A893}"/>
                  </c:ext>
                </c:extLst>
              </c15:ser>
            </c15:filteredBarSeries>
          </c:ext>
        </c:extLst>
      </c:bar3DChart>
      <c:catAx>
        <c:axId val="42823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8227576"/>
        <c:crosses val="autoZero"/>
        <c:auto val="1"/>
        <c:lblAlgn val="ctr"/>
        <c:lblOffset val="100"/>
        <c:noMultiLvlLbl val="0"/>
      </c:catAx>
      <c:valAx>
        <c:axId val="428227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8230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2181330176842364E-2"/>
          <c:y val="0.75633186222073001"/>
          <c:w val="0.98644776567560688"/>
          <c:h val="0.216965289343503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75000"/>
      </a:schemeClr>
    </a:solidFill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7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>
            <a:alpha val="25000"/>
          </a:schemeClr>
        </a:solidFill>
        <a:round/>
      </a:ln>
    </cs:spPr>
    <cs:defRPr sz="900" b="0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gradFill>
          <a:gsLst>
            <a:gs pos="79000">
              <a:schemeClr val="phClr"/>
            </a:gs>
            <a:gs pos="0">
              <a:schemeClr val="lt1">
                <a:alpha val="6000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0.01368</cdr:x>
      <cdr:y>0.02658</cdr:y>
    </cdr:from>
    <cdr:to>
      <cdr:x>0.16412</cdr:x>
      <cdr:y>0.16149</cdr:y>
    </cdr:to>
    <cdr:pic>
      <cdr:nvPicPr>
        <cdr:cNvPr id="2" name="Picture 2" descr="Zmiana wzoru deklaracji o wysokości opłaty za gospodarowanie odpadami  komunalnymi w Kobyłce - Życie Powiatu na Mazowszu">
          <a:extLst xmlns:a="http://schemas.openxmlformats.org/drawingml/2006/main">
            <a:ext uri="{FF2B5EF4-FFF2-40B4-BE49-F238E27FC236}">
              <a16:creationId xmlns:a16="http://schemas.microsoft.com/office/drawing/2014/main" id="{C94D79C5-EAA5-55FE-5651-8378B1E6D18F}"/>
            </a:ext>
          </a:extLst>
        </cdr:cNvPr>
        <cdr:cNvPicPr>
          <a:picLocks xmlns:a="http://schemas.openxmlformats.org/drawingml/2006/main" noGrp="1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27000" y="161044"/>
          <a:ext cx="1396886" cy="817327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07752-AFC4-4F73-A093-5999249D465B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18815-A3E0-4744-87D1-4A74246407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389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718815-A3E0-4744-87D1-4A742464071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278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BAEC5A-4FC6-09C1-456E-84CC40E747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A0850-361C-BA29-C2F6-2F42A54E5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DC3D68-680E-1CC4-766D-133DA605A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A61BC2-1C14-3ED1-B726-FAA7AB877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2BE90A-2A00-7559-69DE-C62908BD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786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CE1428-D2EB-217F-47F9-1EEC9CD62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77E7554-2323-008C-F61F-B2EAB4450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7744849-752A-3FF4-849F-272BD841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B57ABE-583E-B750-BD11-1A5E9238D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E31A6F-3596-D916-073C-6110A1B79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7466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77CDA7C-6D50-97B3-1284-12C6A03D6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91DB0BA-B553-3897-0645-C40934D48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EB2648-F24D-815D-1547-F63574AF0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38F5A2-83FB-D3C7-39DD-9CBF4281B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B93269-1302-5157-8BAA-AE805668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63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E9902D-13E1-21FC-BC1D-A244329F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B2F148-EEC3-DC2C-82B9-B0ADD688A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CFFB7C-3520-6993-625A-D821C8EC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7280713-B922-6622-C09C-2D432F91C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82ED97-7F0A-2A55-F291-DDF4E4EA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85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AE653C-D612-2BF6-37C8-9F4C769C2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B991622-A2D8-43BE-42FF-ED06ADFFA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8DFC496-E1BB-962D-C9BD-741955B35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D9B089F-6ECF-A9D0-8925-916ADD03D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8DB82AB-E2E7-4824-0649-1E61F76B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37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E3EB6A-03A0-CC85-8072-856ED760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4AE071-B612-BA36-F009-211806C67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9784DB6-C37A-7E0A-0EDC-4DD434AD9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8D17CA-CAC8-0142-083E-101B5B253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A2ED0E7-CF93-FA29-BE30-A382134B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67A7EAA-3F8B-129B-EAF9-3F7FBFCB2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945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CBACC-035A-0094-A767-5F451EB1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43122B-9909-5F0E-7D22-FE0E1EC09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8CCE19D-F920-4DE4-DBA5-A984E8610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F538315-C9C3-2377-92DA-56F057069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5DBAD8A-1943-58BD-3F40-3C9DD7009D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F1EBC03-F451-4D59-987B-9890B1E9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713CA9E-9F9A-29F7-5631-13B4D244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C90A7D8-676C-6F0C-EABD-54479AFFC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805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279B44-5687-FD26-C68E-A19865B04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E54BA24-DC42-0AAF-06F6-BE7A77ED1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A27E34A-114C-16DF-A9EC-EBFD10C1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75459AE-ED1F-1AF5-F062-533748AFE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559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89A009E-FF83-47C7-1218-E7C652D36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6F5E103-D2CB-3FA3-E87C-AABC83DEC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A6D09E-A7D3-E759-6678-FE326FF0E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102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95C932-12FE-D0ED-A593-8E3B2FE41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7BDDB7-08EA-79AA-1F8C-6EB86F22D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B6BF9CC-F38D-1912-0D66-4BFA6E42D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E0DFDB-0EEB-6AB0-3186-09EC271EC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6EB64EF-25D9-DAD1-A7EA-7A5779349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299889C-8A5C-0F92-55A8-CE9316F3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25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23BC60-0824-F559-5FA7-A2023801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B528BE4-CF7D-FDD2-4F0F-F39FD0F8FA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2E71404-CCC3-F988-3F2A-4F3A2FD0D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1238DA-6B6D-999E-3219-563CEE102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55319B0-B93F-61CC-988C-8943652D1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E74984-01A5-79C1-70D1-C3A58CEA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6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3D59DF4-04FC-E924-CE74-83E304839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A4B715E-3F15-E322-5A18-7949B25D5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BFB081-E9F6-E4F5-DD4D-AD08BDA5D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4AFBA-9A06-40B1-9723-525E7DBDD6CA}" type="datetimeFigureOut">
              <a:rPr lang="pl-PL" smtClean="0"/>
              <a:t>2025-02-28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D555573-4F36-0ED5-7ACB-D8D6347F0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15FBA2-AC94-DF10-C1A5-DA166C973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DDB5A-BC90-4965-A0EE-D2A6B32D2E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26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B5780C-E000-2F94-BF68-876C4C6C3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2822B3-43AC-0B3B-E3BE-7E1BB23AA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gospodarka odpadami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559F35-85A7-AF8E-3550-FE098378C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liczba osób wg meldunku		26 075</a:t>
            </a:r>
          </a:p>
          <a:p>
            <a:pPr marL="0" indent="0">
              <a:buNone/>
            </a:pPr>
            <a:r>
              <a:rPr lang="pl-PL" dirty="0"/>
              <a:t>Liczba osób wg deklaracji		26 717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93C7054B-664E-E999-2030-A8EE5DF1C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34395"/>
              </p:ext>
            </p:extLst>
          </p:nvPr>
        </p:nvGraphicFramePr>
        <p:xfrm>
          <a:off x="2104103" y="2792362"/>
          <a:ext cx="7472516" cy="384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336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E6BA29-0739-97AB-DC8F-F5A443212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D5FBB4A5-5073-EC1F-3B06-271F937FF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505654"/>
              </p:ext>
            </p:extLst>
          </p:nvPr>
        </p:nvGraphicFramePr>
        <p:xfrm>
          <a:off x="164592" y="146304"/>
          <a:ext cx="11905487" cy="6611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3694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3CA62B-6A4A-F866-5028-021A06195B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F9A947-9D75-C31E-B06B-4723E9C4A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gospodarka odpadami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F1C186-5393-2AEB-D0AD-474E708DD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ŁĄCZNA KWOTA NALICZONYCH KAR UMOWNYCH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4400" b="1" i="0" dirty="0">
                <a:solidFill>
                  <a:srgbClr val="FF0000"/>
                </a:solidFill>
                <a:effectLst/>
                <a:latin typeface="Segoe UI Historic" panose="020B0502040204020203" pitchFamily="34" charset="0"/>
              </a:rPr>
              <a:t>924 140,00 zł</a:t>
            </a:r>
          </a:p>
          <a:p>
            <a:pPr marL="0" indent="0" algn="ctr">
              <a:buNone/>
            </a:pPr>
            <a:endParaRPr lang="pl-PL" sz="4400" dirty="0">
              <a:solidFill>
                <a:srgbClr val="FF0000"/>
              </a:solidFill>
              <a:latin typeface="Segoe UI Historic" panose="020B0502040204020203" pitchFamily="34" charset="0"/>
            </a:endParaRPr>
          </a:p>
          <a:p>
            <a:pPr marL="0" indent="0" algn="ctr">
              <a:buNone/>
            </a:pPr>
            <a:r>
              <a:rPr lang="pl-PL" sz="2400" i="1" dirty="0">
                <a:solidFill>
                  <a:srgbClr val="FF0000"/>
                </a:solidFill>
                <a:latin typeface="Segoe UI Historic" panose="020B0502040204020203" pitchFamily="34" charset="0"/>
              </a:rPr>
              <a:t>+ maj  2024 r. (około 1 tys.)</a:t>
            </a:r>
            <a:endParaRPr lang="pl-PL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24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42C151-369B-8390-DA20-F49C52C80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B99582-AE56-3723-7821-66B70BCBB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gospodarka odpadami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F137AA-0980-2D15-02D8-9791CE64D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sprawozdanie do BDO marzec 2025</a:t>
            </a: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  <a:p>
            <a:r>
              <a:rPr lang="pl-PL" b="1" dirty="0">
                <a:solidFill>
                  <a:srgbClr val="FF0000"/>
                </a:solidFill>
              </a:rPr>
              <a:t>raport o stanie gospodarki odpadami kwiecień 2025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4314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C8FBDA-C1E5-98CA-F164-4F0BEC816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C8C98F-524C-E258-1BF1-15E375E7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gospodarka odpadami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78E947E0-068C-79AE-AD58-7371BFC59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000105"/>
              </p:ext>
            </p:extLst>
          </p:nvPr>
        </p:nvGraphicFramePr>
        <p:xfrm>
          <a:off x="1777027" y="1502621"/>
          <a:ext cx="8890973" cy="4990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01917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65</Words>
  <Application>Microsoft Office PowerPoint</Application>
  <PresentationFormat>Panoramiczny</PresentationFormat>
  <Paragraphs>17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 Historic</vt:lpstr>
      <vt:lpstr>Motyw pakietu Office</vt:lpstr>
      <vt:lpstr>gospodarka odpadami</vt:lpstr>
      <vt:lpstr>Prezentacja programu PowerPoint</vt:lpstr>
      <vt:lpstr>gospodarka odpadami</vt:lpstr>
      <vt:lpstr>gospodarka odpadami</vt:lpstr>
      <vt:lpstr>gospodarka odpadami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Ochrona środowiska - stan i potrzeby Miasta Kobyłka w 2025 r.</dc:title>
  <dc:creator>Barbara Lackorzyńska</dc:creator>
  <cp:lastModifiedBy>Wojciech Reutt</cp:lastModifiedBy>
  <cp:revision>37</cp:revision>
  <dcterms:created xsi:type="dcterms:W3CDTF">2025-02-24T08:26:06Z</dcterms:created>
  <dcterms:modified xsi:type="dcterms:W3CDTF">2025-02-28T14:03:45Z</dcterms:modified>
</cp:coreProperties>
</file>