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1" r:id="rId4"/>
    <p:sldId id="260" r:id="rId5"/>
    <p:sldId id="262" r:id="rId6"/>
    <p:sldId id="263" r:id="rId7"/>
    <p:sldId id="257" r:id="rId8"/>
    <p:sldId id="258" r:id="rId9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965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Zameldowania%20na%20pobyt%20sta&#322;y%20i%20czasowy%2001.01.2019%20-%2009.07.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ODPADY%20ZESTAWIENIE%20b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ODPADY%20ZESTAWIENIE%20b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ODPADY%20ZESTAWIENIE%20bi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Faktury%20odpady'(1)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Faktury%20odpady'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ODPADY%20ZESTAWIENIE%20bis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MK\ODPADY\podwy&#380;ka\ODPADY%20ZESTAWIENIE%20bis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04150262467188E-2"/>
          <c:y val="2.4050889472149315E-2"/>
          <c:w val="0.94930161854768158"/>
          <c:h val="0.71805398936531895"/>
        </c:manualLayout>
      </c:layout>
      <c:lineChart>
        <c:grouping val="standard"/>
        <c:varyColors val="0"/>
        <c:ser>
          <c:idx val="2"/>
          <c:order val="0"/>
          <c:tx>
            <c:strRef>
              <c:f>Arkusz2!$C$1:$D$1</c:f>
              <c:strCache>
                <c:ptCount val="1"/>
                <c:pt idx="0">
                  <c:v>s d</c:v>
                </c:pt>
              </c:strCache>
            </c:strRef>
          </c:tx>
          <c:spPr>
            <a:ln w="9842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Arkusz2!$C$51:$C$72</c:f>
              <c:strCache>
                <c:ptCount val="22"/>
                <c:pt idx="0">
                  <c:v>Styczeń * 2023</c:v>
                </c:pt>
                <c:pt idx="1">
                  <c:v>Luty * 2023</c:v>
                </c:pt>
                <c:pt idx="2">
                  <c:v>Marzec * 2023</c:v>
                </c:pt>
                <c:pt idx="3">
                  <c:v>Kwiecień * 2023</c:v>
                </c:pt>
                <c:pt idx="4">
                  <c:v>Maj * 2023</c:v>
                </c:pt>
                <c:pt idx="5">
                  <c:v>Czerwiec * 2023</c:v>
                </c:pt>
                <c:pt idx="6">
                  <c:v>Lipiec * 2023</c:v>
                </c:pt>
                <c:pt idx="7">
                  <c:v>Sierpień * 2023</c:v>
                </c:pt>
                <c:pt idx="8">
                  <c:v>Wrzesień * 2023</c:v>
                </c:pt>
                <c:pt idx="9">
                  <c:v>Październik * 2023</c:v>
                </c:pt>
                <c:pt idx="10">
                  <c:v>Listopad * 2023</c:v>
                </c:pt>
                <c:pt idx="11">
                  <c:v>Grudzień * 2023</c:v>
                </c:pt>
                <c:pt idx="12">
                  <c:v>Styczeń * 2024</c:v>
                </c:pt>
                <c:pt idx="13">
                  <c:v>Luty * 2024</c:v>
                </c:pt>
                <c:pt idx="14">
                  <c:v>Marzec * 2024</c:v>
                </c:pt>
                <c:pt idx="15">
                  <c:v>Kwiecień * 2024</c:v>
                </c:pt>
                <c:pt idx="16">
                  <c:v>Maj * 2024</c:v>
                </c:pt>
                <c:pt idx="17">
                  <c:v>Czerwiec * 2024</c:v>
                </c:pt>
                <c:pt idx="18">
                  <c:v>Lipiec * 2024</c:v>
                </c:pt>
                <c:pt idx="19">
                  <c:v>Sierpień * 2024</c:v>
                </c:pt>
                <c:pt idx="20">
                  <c:v>Wrzesień * 2024</c:v>
                </c:pt>
                <c:pt idx="21">
                  <c:v>Październik * 2024</c:v>
                </c:pt>
              </c:strCache>
            </c:strRef>
          </c:cat>
          <c:val>
            <c:numRef>
              <c:f>Arkusz2!$F$51:$F$72</c:f>
              <c:numCache>
                <c:formatCode>_-* #\ ##0_-;\-* #\ ##0_-;_-* "-"??_-;_-@_-</c:formatCode>
                <c:ptCount val="22"/>
                <c:pt idx="0">
                  <c:v>25373</c:v>
                </c:pt>
                <c:pt idx="1">
                  <c:v>25400</c:v>
                </c:pt>
                <c:pt idx="2">
                  <c:v>25432</c:v>
                </c:pt>
                <c:pt idx="3">
                  <c:v>25482</c:v>
                </c:pt>
                <c:pt idx="4">
                  <c:v>25483</c:v>
                </c:pt>
                <c:pt idx="5">
                  <c:v>25535</c:v>
                </c:pt>
                <c:pt idx="6">
                  <c:v>25517</c:v>
                </c:pt>
                <c:pt idx="7">
                  <c:v>25555</c:v>
                </c:pt>
                <c:pt idx="8">
                  <c:v>25573</c:v>
                </c:pt>
                <c:pt idx="9">
                  <c:v>25607</c:v>
                </c:pt>
                <c:pt idx="10">
                  <c:v>25686</c:v>
                </c:pt>
                <c:pt idx="11">
                  <c:v>25727</c:v>
                </c:pt>
                <c:pt idx="12">
                  <c:v>25724</c:v>
                </c:pt>
                <c:pt idx="13">
                  <c:v>25750</c:v>
                </c:pt>
                <c:pt idx="14">
                  <c:v>25802</c:v>
                </c:pt>
                <c:pt idx="15">
                  <c:v>25885</c:v>
                </c:pt>
                <c:pt idx="16">
                  <c:v>25927</c:v>
                </c:pt>
                <c:pt idx="17">
                  <c:v>25948</c:v>
                </c:pt>
                <c:pt idx="18">
                  <c:v>25924</c:v>
                </c:pt>
                <c:pt idx="19">
                  <c:v>25981</c:v>
                </c:pt>
                <c:pt idx="20">
                  <c:v>26017</c:v>
                </c:pt>
                <c:pt idx="21">
                  <c:v>26031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1D-4B74-9D3B-CB24ABEB9387}"/>
            </c:ext>
          </c:extLst>
        </c:ser>
        <c:ser>
          <c:idx val="3"/>
          <c:order val="1"/>
          <c:spPr>
            <a:ln w="9842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Arkusz2!$C$51:$C$72</c:f>
              <c:strCache>
                <c:ptCount val="22"/>
                <c:pt idx="0">
                  <c:v>Styczeń * 2023</c:v>
                </c:pt>
                <c:pt idx="1">
                  <c:v>Luty * 2023</c:v>
                </c:pt>
                <c:pt idx="2">
                  <c:v>Marzec * 2023</c:v>
                </c:pt>
                <c:pt idx="3">
                  <c:v>Kwiecień * 2023</c:v>
                </c:pt>
                <c:pt idx="4">
                  <c:v>Maj * 2023</c:v>
                </c:pt>
                <c:pt idx="5">
                  <c:v>Czerwiec * 2023</c:v>
                </c:pt>
                <c:pt idx="6">
                  <c:v>Lipiec * 2023</c:v>
                </c:pt>
                <c:pt idx="7">
                  <c:v>Sierpień * 2023</c:v>
                </c:pt>
                <c:pt idx="8">
                  <c:v>Wrzesień * 2023</c:v>
                </c:pt>
                <c:pt idx="9">
                  <c:v>Październik * 2023</c:v>
                </c:pt>
                <c:pt idx="10">
                  <c:v>Listopad * 2023</c:v>
                </c:pt>
                <c:pt idx="11">
                  <c:v>Grudzień * 2023</c:v>
                </c:pt>
                <c:pt idx="12">
                  <c:v>Styczeń * 2024</c:v>
                </c:pt>
                <c:pt idx="13">
                  <c:v>Luty * 2024</c:v>
                </c:pt>
                <c:pt idx="14">
                  <c:v>Marzec * 2024</c:v>
                </c:pt>
                <c:pt idx="15">
                  <c:v>Kwiecień * 2024</c:v>
                </c:pt>
                <c:pt idx="16">
                  <c:v>Maj * 2024</c:v>
                </c:pt>
                <c:pt idx="17">
                  <c:v>Czerwiec * 2024</c:v>
                </c:pt>
                <c:pt idx="18">
                  <c:v>Lipiec * 2024</c:v>
                </c:pt>
                <c:pt idx="19">
                  <c:v>Sierpień * 2024</c:v>
                </c:pt>
                <c:pt idx="20">
                  <c:v>Wrzesień * 2024</c:v>
                </c:pt>
                <c:pt idx="21">
                  <c:v>Październik * 2024</c:v>
                </c:pt>
              </c:strCache>
            </c:strRef>
          </c:cat>
          <c:val>
            <c:numRef>
              <c:f>Arkusz2!$H$51:$H$72</c:f>
              <c:numCache>
                <c:formatCode>_-* #\ ##0_-;\-* #\ ##0_-;_-* "-"??_-;_-@_-</c:formatCode>
                <c:ptCount val="22"/>
                <c:pt idx="0">
                  <c:v>25694</c:v>
                </c:pt>
                <c:pt idx="1">
                  <c:v>25817</c:v>
                </c:pt>
                <c:pt idx="2">
                  <c:v>25834</c:v>
                </c:pt>
                <c:pt idx="3">
                  <c:v>25879</c:v>
                </c:pt>
                <c:pt idx="4">
                  <c:v>25884</c:v>
                </c:pt>
                <c:pt idx="5">
                  <c:v>25922</c:v>
                </c:pt>
                <c:pt idx="6">
                  <c:v>25923</c:v>
                </c:pt>
                <c:pt idx="7">
                  <c:v>25984</c:v>
                </c:pt>
                <c:pt idx="8">
                  <c:v>26011</c:v>
                </c:pt>
                <c:pt idx="9">
                  <c:v>25997</c:v>
                </c:pt>
                <c:pt idx="10">
                  <c:v>26026</c:v>
                </c:pt>
                <c:pt idx="11">
                  <c:v>26040</c:v>
                </c:pt>
                <c:pt idx="12">
                  <c:v>26101</c:v>
                </c:pt>
                <c:pt idx="13">
                  <c:v>26202</c:v>
                </c:pt>
                <c:pt idx="14">
                  <c:v>26249</c:v>
                </c:pt>
                <c:pt idx="15">
                  <c:v>26271</c:v>
                </c:pt>
                <c:pt idx="16">
                  <c:v>26296</c:v>
                </c:pt>
                <c:pt idx="17">
                  <c:v>26332</c:v>
                </c:pt>
                <c:pt idx="18">
                  <c:v>26358</c:v>
                </c:pt>
                <c:pt idx="19">
                  <c:v>26436</c:v>
                </c:pt>
                <c:pt idx="20">
                  <c:v>26554</c:v>
                </c:pt>
                <c:pt idx="21">
                  <c:v>26631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1D-4B74-9D3B-CB24ABEB9387}"/>
            </c:ext>
          </c:extLst>
        </c:ser>
        <c:ser>
          <c:idx val="0"/>
          <c:order val="2"/>
          <c:tx>
            <c:strRef>
              <c:f>Arkusz2!$C$1:$D$1</c:f>
              <c:strCache>
                <c:ptCount val="1"/>
                <c:pt idx="0">
                  <c:v>s d</c:v>
                </c:pt>
              </c:strCache>
            </c:strRef>
          </c:tx>
          <c:spPr>
            <a:ln w="9842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1"/>
              <c:layout>
                <c:manualLayout>
                  <c:x val="-3.7499999999999999E-2"/>
                  <c:y val="8.8888888888888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1D-4B74-9D3B-CB24ABEB9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Arkusz2!$C$51:$C$72</c:f>
              <c:strCache>
                <c:ptCount val="22"/>
                <c:pt idx="0">
                  <c:v>Styczeń * 2023</c:v>
                </c:pt>
                <c:pt idx="1">
                  <c:v>Luty * 2023</c:v>
                </c:pt>
                <c:pt idx="2">
                  <c:v>Marzec * 2023</c:v>
                </c:pt>
                <c:pt idx="3">
                  <c:v>Kwiecień * 2023</c:v>
                </c:pt>
                <c:pt idx="4">
                  <c:v>Maj * 2023</c:v>
                </c:pt>
                <c:pt idx="5">
                  <c:v>Czerwiec * 2023</c:v>
                </c:pt>
                <c:pt idx="6">
                  <c:v>Lipiec * 2023</c:v>
                </c:pt>
                <c:pt idx="7">
                  <c:v>Sierpień * 2023</c:v>
                </c:pt>
                <c:pt idx="8">
                  <c:v>Wrzesień * 2023</c:v>
                </c:pt>
                <c:pt idx="9">
                  <c:v>Październik * 2023</c:v>
                </c:pt>
                <c:pt idx="10">
                  <c:v>Listopad * 2023</c:v>
                </c:pt>
                <c:pt idx="11">
                  <c:v>Grudzień * 2023</c:v>
                </c:pt>
                <c:pt idx="12">
                  <c:v>Styczeń * 2024</c:v>
                </c:pt>
                <c:pt idx="13">
                  <c:v>Luty * 2024</c:v>
                </c:pt>
                <c:pt idx="14">
                  <c:v>Marzec * 2024</c:v>
                </c:pt>
                <c:pt idx="15">
                  <c:v>Kwiecień * 2024</c:v>
                </c:pt>
                <c:pt idx="16">
                  <c:v>Maj * 2024</c:v>
                </c:pt>
                <c:pt idx="17">
                  <c:v>Czerwiec * 2024</c:v>
                </c:pt>
                <c:pt idx="18">
                  <c:v>Lipiec * 2024</c:v>
                </c:pt>
                <c:pt idx="19">
                  <c:v>Sierpień * 2024</c:v>
                </c:pt>
                <c:pt idx="20">
                  <c:v>Wrzesień * 2024</c:v>
                </c:pt>
                <c:pt idx="21">
                  <c:v>Październik * 2024</c:v>
                </c:pt>
              </c:strCache>
            </c:strRef>
          </c:cat>
          <c:val>
            <c:numRef>
              <c:f>Arkusz2!$F$51:$F$72</c:f>
              <c:numCache>
                <c:formatCode>_-* #\ ##0_-;\-* #\ ##0_-;_-* "-"??_-;_-@_-</c:formatCode>
                <c:ptCount val="22"/>
                <c:pt idx="0">
                  <c:v>25373</c:v>
                </c:pt>
                <c:pt idx="1">
                  <c:v>25400</c:v>
                </c:pt>
                <c:pt idx="2">
                  <c:v>25432</c:v>
                </c:pt>
                <c:pt idx="3">
                  <c:v>25482</c:v>
                </c:pt>
                <c:pt idx="4">
                  <c:v>25483</c:v>
                </c:pt>
                <c:pt idx="5">
                  <c:v>25535</c:v>
                </c:pt>
                <c:pt idx="6">
                  <c:v>25517</c:v>
                </c:pt>
                <c:pt idx="7">
                  <c:v>25555</c:v>
                </c:pt>
                <c:pt idx="8">
                  <c:v>25573</c:v>
                </c:pt>
                <c:pt idx="9">
                  <c:v>25607</c:v>
                </c:pt>
                <c:pt idx="10">
                  <c:v>25686</c:v>
                </c:pt>
                <c:pt idx="11">
                  <c:v>25727</c:v>
                </c:pt>
                <c:pt idx="12">
                  <c:v>25724</c:v>
                </c:pt>
                <c:pt idx="13">
                  <c:v>25750</c:v>
                </c:pt>
                <c:pt idx="14">
                  <c:v>25802</c:v>
                </c:pt>
                <c:pt idx="15">
                  <c:v>25885</c:v>
                </c:pt>
                <c:pt idx="16">
                  <c:v>25927</c:v>
                </c:pt>
                <c:pt idx="17">
                  <c:v>25948</c:v>
                </c:pt>
                <c:pt idx="18">
                  <c:v>25924</c:v>
                </c:pt>
                <c:pt idx="19">
                  <c:v>25981</c:v>
                </c:pt>
                <c:pt idx="20">
                  <c:v>26017</c:v>
                </c:pt>
                <c:pt idx="21">
                  <c:v>26031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1D-4B74-9D3B-CB24ABEB9387}"/>
            </c:ext>
          </c:extLst>
        </c:ser>
        <c:ser>
          <c:idx val="1"/>
          <c:order val="3"/>
          <c:spPr>
            <a:ln w="9842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1"/>
              <c:layout>
                <c:manualLayout>
                  <c:x val="-0.14687500000000001"/>
                  <c:y val="1.296296296296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1D-4B74-9D3B-CB24ABEB9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Arkusz2!$C$51:$C$72</c:f>
              <c:strCache>
                <c:ptCount val="22"/>
                <c:pt idx="0">
                  <c:v>Styczeń * 2023</c:v>
                </c:pt>
                <c:pt idx="1">
                  <c:v>Luty * 2023</c:v>
                </c:pt>
                <c:pt idx="2">
                  <c:v>Marzec * 2023</c:v>
                </c:pt>
                <c:pt idx="3">
                  <c:v>Kwiecień * 2023</c:v>
                </c:pt>
                <c:pt idx="4">
                  <c:v>Maj * 2023</c:v>
                </c:pt>
                <c:pt idx="5">
                  <c:v>Czerwiec * 2023</c:v>
                </c:pt>
                <c:pt idx="6">
                  <c:v>Lipiec * 2023</c:v>
                </c:pt>
                <c:pt idx="7">
                  <c:v>Sierpień * 2023</c:v>
                </c:pt>
                <c:pt idx="8">
                  <c:v>Wrzesień * 2023</c:v>
                </c:pt>
                <c:pt idx="9">
                  <c:v>Październik * 2023</c:v>
                </c:pt>
                <c:pt idx="10">
                  <c:v>Listopad * 2023</c:v>
                </c:pt>
                <c:pt idx="11">
                  <c:v>Grudzień * 2023</c:v>
                </c:pt>
                <c:pt idx="12">
                  <c:v>Styczeń * 2024</c:v>
                </c:pt>
                <c:pt idx="13">
                  <c:v>Luty * 2024</c:v>
                </c:pt>
                <c:pt idx="14">
                  <c:v>Marzec * 2024</c:v>
                </c:pt>
                <c:pt idx="15">
                  <c:v>Kwiecień * 2024</c:v>
                </c:pt>
                <c:pt idx="16">
                  <c:v>Maj * 2024</c:v>
                </c:pt>
                <c:pt idx="17">
                  <c:v>Czerwiec * 2024</c:v>
                </c:pt>
                <c:pt idx="18">
                  <c:v>Lipiec * 2024</c:v>
                </c:pt>
                <c:pt idx="19">
                  <c:v>Sierpień * 2024</c:v>
                </c:pt>
                <c:pt idx="20">
                  <c:v>Wrzesień * 2024</c:v>
                </c:pt>
                <c:pt idx="21">
                  <c:v>Październik * 2024</c:v>
                </c:pt>
              </c:strCache>
            </c:strRef>
          </c:cat>
          <c:val>
            <c:numRef>
              <c:f>Arkusz2!$H$51:$H$72</c:f>
              <c:numCache>
                <c:formatCode>_-* #\ ##0_-;\-* #\ ##0_-;_-* "-"??_-;_-@_-</c:formatCode>
                <c:ptCount val="22"/>
                <c:pt idx="0">
                  <c:v>25694</c:v>
                </c:pt>
                <c:pt idx="1">
                  <c:v>25817</c:v>
                </c:pt>
                <c:pt idx="2">
                  <c:v>25834</c:v>
                </c:pt>
                <c:pt idx="3">
                  <c:v>25879</c:v>
                </c:pt>
                <c:pt idx="4">
                  <c:v>25884</c:v>
                </c:pt>
                <c:pt idx="5">
                  <c:v>25922</c:v>
                </c:pt>
                <c:pt idx="6">
                  <c:v>25923</c:v>
                </c:pt>
                <c:pt idx="7">
                  <c:v>25984</c:v>
                </c:pt>
                <c:pt idx="8">
                  <c:v>26011</c:v>
                </c:pt>
                <c:pt idx="9">
                  <c:v>25997</c:v>
                </c:pt>
                <c:pt idx="10">
                  <c:v>26026</c:v>
                </c:pt>
                <c:pt idx="11">
                  <c:v>26040</c:v>
                </c:pt>
                <c:pt idx="12">
                  <c:v>26101</c:v>
                </c:pt>
                <c:pt idx="13">
                  <c:v>26202</c:v>
                </c:pt>
                <c:pt idx="14">
                  <c:v>26249</c:v>
                </c:pt>
                <c:pt idx="15">
                  <c:v>26271</c:v>
                </c:pt>
                <c:pt idx="16">
                  <c:v>26296</c:v>
                </c:pt>
                <c:pt idx="17">
                  <c:v>26332</c:v>
                </c:pt>
                <c:pt idx="18">
                  <c:v>26358</c:v>
                </c:pt>
                <c:pt idx="19">
                  <c:v>26436</c:v>
                </c:pt>
                <c:pt idx="20">
                  <c:v>26554</c:v>
                </c:pt>
                <c:pt idx="21">
                  <c:v>26631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1D-4B74-9D3B-CB24ABEB9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568120"/>
        <c:axId val="304587032"/>
      </c:lineChart>
      <c:catAx>
        <c:axId val="30456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4587032"/>
        <c:crosses val="autoZero"/>
        <c:auto val="1"/>
        <c:lblAlgn val="ctr"/>
        <c:lblOffset val="100"/>
        <c:noMultiLvlLbl val="0"/>
      </c:catAx>
      <c:valAx>
        <c:axId val="304587032"/>
        <c:scaling>
          <c:orientation val="minMax"/>
          <c:max val="26700"/>
          <c:min val="25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_-;\-* #\ 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4568120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800" b="1">
                <a:solidFill>
                  <a:srgbClr val="FF0000"/>
                </a:solidFill>
              </a:rPr>
              <a:t> Zmieszane niesegregowane odpady komunalne</a:t>
            </a:r>
          </a:p>
        </c:rich>
      </c:tx>
      <c:layout>
        <c:manualLayout>
          <c:xMode val="edge"/>
          <c:yMode val="edge"/>
          <c:x val="0.29663585941686132"/>
          <c:y val="1.62051288594843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zmieszane!$A$5:$A$48</c:f>
              <c:numCache>
                <c:formatCode>mmm\-yy</c:formatCode>
                <c:ptCount val="44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44958</c:v>
                </c:pt>
                <c:pt idx="25">
                  <c:v>44986</c:v>
                </c:pt>
                <c:pt idx="26">
                  <c:v>45017</c:v>
                </c:pt>
                <c:pt idx="27">
                  <c:v>45047</c:v>
                </c:pt>
                <c:pt idx="28">
                  <c:v>45078</c:v>
                </c:pt>
                <c:pt idx="29">
                  <c:v>45108</c:v>
                </c:pt>
                <c:pt idx="30">
                  <c:v>45139</c:v>
                </c:pt>
                <c:pt idx="31">
                  <c:v>45170</c:v>
                </c:pt>
                <c:pt idx="32">
                  <c:v>45200</c:v>
                </c:pt>
                <c:pt idx="33">
                  <c:v>45231</c:v>
                </c:pt>
                <c:pt idx="34">
                  <c:v>45261</c:v>
                </c:pt>
                <c:pt idx="35">
                  <c:v>45292</c:v>
                </c:pt>
                <c:pt idx="36">
                  <c:v>45323</c:v>
                </c:pt>
                <c:pt idx="37">
                  <c:v>45352</c:v>
                </c:pt>
                <c:pt idx="38">
                  <c:v>45383</c:v>
                </c:pt>
                <c:pt idx="39">
                  <c:v>45413</c:v>
                </c:pt>
                <c:pt idx="40">
                  <c:v>45444</c:v>
                </c:pt>
                <c:pt idx="41">
                  <c:v>45474</c:v>
                </c:pt>
                <c:pt idx="42">
                  <c:v>45505</c:v>
                </c:pt>
                <c:pt idx="43">
                  <c:v>45536</c:v>
                </c:pt>
              </c:numCache>
            </c:numRef>
          </c:xVal>
          <c:yVal>
            <c:numRef>
              <c:f>zmieszane!$B$5:$B$48</c:f>
            </c:numRef>
          </c:yVal>
          <c:smooth val="0"/>
          <c:extLst>
            <c:ext xmlns:c16="http://schemas.microsoft.com/office/drawing/2014/chart" uri="{C3380CC4-5D6E-409C-BE32-E72D297353CC}">
              <c16:uniqueId val="{00000000-1F51-454C-B47B-ACB4CD0263FD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zmieszane!$A$5:$A$48</c:f>
              <c:numCache>
                <c:formatCode>mmm\-yy</c:formatCode>
                <c:ptCount val="44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44958</c:v>
                </c:pt>
                <c:pt idx="25">
                  <c:v>44986</c:v>
                </c:pt>
                <c:pt idx="26">
                  <c:v>45017</c:v>
                </c:pt>
                <c:pt idx="27">
                  <c:v>45047</c:v>
                </c:pt>
                <c:pt idx="28">
                  <c:v>45078</c:v>
                </c:pt>
                <c:pt idx="29">
                  <c:v>45108</c:v>
                </c:pt>
                <c:pt idx="30">
                  <c:v>45139</c:v>
                </c:pt>
                <c:pt idx="31">
                  <c:v>45170</c:v>
                </c:pt>
                <c:pt idx="32">
                  <c:v>45200</c:v>
                </c:pt>
                <c:pt idx="33">
                  <c:v>45231</c:v>
                </c:pt>
                <c:pt idx="34">
                  <c:v>45261</c:v>
                </c:pt>
                <c:pt idx="35">
                  <c:v>45292</c:v>
                </c:pt>
                <c:pt idx="36">
                  <c:v>45323</c:v>
                </c:pt>
                <c:pt idx="37">
                  <c:v>45352</c:v>
                </c:pt>
                <c:pt idx="38">
                  <c:v>45383</c:v>
                </c:pt>
                <c:pt idx="39">
                  <c:v>45413</c:v>
                </c:pt>
                <c:pt idx="40">
                  <c:v>45444</c:v>
                </c:pt>
                <c:pt idx="41">
                  <c:v>45474</c:v>
                </c:pt>
                <c:pt idx="42">
                  <c:v>45505</c:v>
                </c:pt>
                <c:pt idx="43">
                  <c:v>45536</c:v>
                </c:pt>
              </c:numCache>
            </c:numRef>
          </c:xVal>
          <c:yVal>
            <c:numRef>
              <c:f>zmieszane!$C$5:$C$48</c:f>
            </c:numRef>
          </c:yVal>
          <c:smooth val="0"/>
          <c:extLst>
            <c:ext xmlns:c16="http://schemas.microsoft.com/office/drawing/2014/chart" uri="{C3380CC4-5D6E-409C-BE32-E72D297353CC}">
              <c16:uniqueId val="{00000001-1F51-454C-B47B-ACB4CD0263FD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zmieszane!$A$5:$A$48</c:f>
              <c:numCache>
                <c:formatCode>mmm\-yy</c:formatCode>
                <c:ptCount val="44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44958</c:v>
                </c:pt>
                <c:pt idx="25">
                  <c:v>44986</c:v>
                </c:pt>
                <c:pt idx="26">
                  <c:v>45017</c:v>
                </c:pt>
                <c:pt idx="27">
                  <c:v>45047</c:v>
                </c:pt>
                <c:pt idx="28">
                  <c:v>45078</c:v>
                </c:pt>
                <c:pt idx="29">
                  <c:v>45108</c:v>
                </c:pt>
                <c:pt idx="30">
                  <c:v>45139</c:v>
                </c:pt>
                <c:pt idx="31">
                  <c:v>45170</c:v>
                </c:pt>
                <c:pt idx="32">
                  <c:v>45200</c:v>
                </c:pt>
                <c:pt idx="33">
                  <c:v>45231</c:v>
                </c:pt>
                <c:pt idx="34">
                  <c:v>45261</c:v>
                </c:pt>
                <c:pt idx="35">
                  <c:v>45292</c:v>
                </c:pt>
                <c:pt idx="36">
                  <c:v>45323</c:v>
                </c:pt>
                <c:pt idx="37">
                  <c:v>45352</c:v>
                </c:pt>
                <c:pt idx="38">
                  <c:v>45383</c:v>
                </c:pt>
                <c:pt idx="39">
                  <c:v>45413</c:v>
                </c:pt>
                <c:pt idx="40">
                  <c:v>45444</c:v>
                </c:pt>
                <c:pt idx="41">
                  <c:v>45474</c:v>
                </c:pt>
                <c:pt idx="42">
                  <c:v>45505</c:v>
                </c:pt>
                <c:pt idx="43">
                  <c:v>45536</c:v>
                </c:pt>
              </c:numCache>
            </c:numRef>
          </c:xVal>
          <c:yVal>
            <c:numRef>
              <c:f>zmieszane!$D$5:$D$48</c:f>
            </c:numRef>
          </c:yVal>
          <c:smooth val="0"/>
          <c:extLst>
            <c:ext xmlns:c16="http://schemas.microsoft.com/office/drawing/2014/chart" uri="{C3380CC4-5D6E-409C-BE32-E72D297353CC}">
              <c16:uniqueId val="{00000002-1F51-454C-B47B-ACB4CD0263FD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zmieszane!$A$5:$A$48</c:f>
              <c:numCache>
                <c:formatCode>mmm\-yy</c:formatCode>
                <c:ptCount val="44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44958</c:v>
                </c:pt>
                <c:pt idx="25">
                  <c:v>44986</c:v>
                </c:pt>
                <c:pt idx="26">
                  <c:v>45017</c:v>
                </c:pt>
                <c:pt idx="27">
                  <c:v>45047</c:v>
                </c:pt>
                <c:pt idx="28">
                  <c:v>45078</c:v>
                </c:pt>
                <c:pt idx="29">
                  <c:v>45108</c:v>
                </c:pt>
                <c:pt idx="30">
                  <c:v>45139</c:v>
                </c:pt>
                <c:pt idx="31">
                  <c:v>45170</c:v>
                </c:pt>
                <c:pt idx="32">
                  <c:v>45200</c:v>
                </c:pt>
                <c:pt idx="33">
                  <c:v>45231</c:v>
                </c:pt>
                <c:pt idx="34">
                  <c:v>45261</c:v>
                </c:pt>
                <c:pt idx="35">
                  <c:v>45292</c:v>
                </c:pt>
                <c:pt idx="36">
                  <c:v>45323</c:v>
                </c:pt>
                <c:pt idx="37">
                  <c:v>45352</c:v>
                </c:pt>
                <c:pt idx="38">
                  <c:v>45383</c:v>
                </c:pt>
                <c:pt idx="39">
                  <c:v>45413</c:v>
                </c:pt>
                <c:pt idx="40">
                  <c:v>45444</c:v>
                </c:pt>
                <c:pt idx="41">
                  <c:v>45474</c:v>
                </c:pt>
                <c:pt idx="42">
                  <c:v>45505</c:v>
                </c:pt>
                <c:pt idx="43">
                  <c:v>45536</c:v>
                </c:pt>
              </c:numCache>
            </c:numRef>
          </c:xVal>
          <c:yVal>
            <c:numRef>
              <c:f>zmieszane!$E$5:$E$48</c:f>
            </c:numRef>
          </c:yVal>
          <c:smooth val="0"/>
          <c:extLst>
            <c:ext xmlns:c16="http://schemas.microsoft.com/office/drawing/2014/chart" uri="{C3380CC4-5D6E-409C-BE32-E72D297353CC}">
              <c16:uniqueId val="{00000003-1F51-454C-B47B-ACB4CD0263FD}"/>
            </c:ext>
          </c:extLst>
        </c:ser>
        <c:ser>
          <c:idx val="4"/>
          <c:order val="4"/>
          <c:spPr>
            <a:ln w="889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50800">
                <a:solidFill>
                  <a:schemeClr val="accent5"/>
                </a:solidFill>
              </a:ln>
              <a:effectLst/>
            </c:spPr>
          </c:marker>
          <c:dLbls>
            <c:dLbl>
              <c:idx val="31"/>
              <c:layout>
                <c:manualLayout>
                  <c:x val="-5.5555555555555691E-2"/>
                  <c:y val="0.1007668760333739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51-454C-B47B-ACB4CD0263FD}"/>
                </c:ext>
              </c:extLst>
            </c:dLbl>
            <c:dLbl>
              <c:idx val="43"/>
              <c:layout>
                <c:manualLayout>
                  <c:x val="-1.2962962962962963E-2"/>
                  <c:y val="6.073619925299247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51-454C-B47B-ACB4CD0263FD}"/>
                </c:ext>
              </c:extLst>
            </c:dLbl>
            <c:spPr>
              <a:solidFill>
                <a:sysClr val="window" lastClr="FFFFFF">
                  <a:alpha val="46000"/>
                </a:sys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trendline>
            <c:spPr>
              <a:ln w="85725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4"/>
            <c:dispRSqr val="0"/>
            <c:dispEq val="0"/>
          </c:trendline>
          <c:xVal>
            <c:numRef>
              <c:f>zmieszane!$A$5:$A$48</c:f>
              <c:numCache>
                <c:formatCode>mmm\-yy</c:formatCode>
                <c:ptCount val="44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44958</c:v>
                </c:pt>
                <c:pt idx="25">
                  <c:v>44986</c:v>
                </c:pt>
                <c:pt idx="26">
                  <c:v>45017</c:v>
                </c:pt>
                <c:pt idx="27">
                  <c:v>45047</c:v>
                </c:pt>
                <c:pt idx="28">
                  <c:v>45078</c:v>
                </c:pt>
                <c:pt idx="29">
                  <c:v>45108</c:v>
                </c:pt>
                <c:pt idx="30">
                  <c:v>45139</c:v>
                </c:pt>
                <c:pt idx="31">
                  <c:v>45170</c:v>
                </c:pt>
                <c:pt idx="32">
                  <c:v>45200</c:v>
                </c:pt>
                <c:pt idx="33">
                  <c:v>45231</c:v>
                </c:pt>
                <c:pt idx="34">
                  <c:v>45261</c:v>
                </c:pt>
                <c:pt idx="35">
                  <c:v>45292</c:v>
                </c:pt>
                <c:pt idx="36">
                  <c:v>45323</c:v>
                </c:pt>
                <c:pt idx="37">
                  <c:v>45352</c:v>
                </c:pt>
                <c:pt idx="38">
                  <c:v>45383</c:v>
                </c:pt>
                <c:pt idx="39">
                  <c:v>45413</c:v>
                </c:pt>
                <c:pt idx="40">
                  <c:v>45444</c:v>
                </c:pt>
                <c:pt idx="41">
                  <c:v>45474</c:v>
                </c:pt>
                <c:pt idx="42">
                  <c:v>45505</c:v>
                </c:pt>
                <c:pt idx="43">
                  <c:v>45536</c:v>
                </c:pt>
              </c:numCache>
            </c:numRef>
          </c:xVal>
          <c:yVal>
            <c:numRef>
              <c:f>zmieszane!$F$5:$F$48</c:f>
              <c:numCache>
                <c:formatCode>" "* #\ ##0.00" ";"-"* #\ ##0.00" ";" "* "-"#" ";" "@" "</c:formatCode>
                <c:ptCount val="44"/>
                <c:pt idx="0">
                  <c:v>365.8</c:v>
                </c:pt>
                <c:pt idx="1">
                  <c:v>336.7</c:v>
                </c:pt>
                <c:pt idx="2">
                  <c:v>402.28</c:v>
                </c:pt>
                <c:pt idx="3">
                  <c:v>417.82</c:v>
                </c:pt>
                <c:pt idx="4">
                  <c:v>376.46</c:v>
                </c:pt>
                <c:pt idx="5">
                  <c:v>379.24</c:v>
                </c:pt>
                <c:pt idx="6">
                  <c:v>366.3</c:v>
                </c:pt>
                <c:pt idx="7">
                  <c:v>352.5</c:v>
                </c:pt>
                <c:pt idx="8">
                  <c:v>382.9</c:v>
                </c:pt>
                <c:pt idx="9">
                  <c:v>377.54</c:v>
                </c:pt>
                <c:pt idx="10">
                  <c:v>376.82</c:v>
                </c:pt>
                <c:pt idx="11">
                  <c:v>407.3</c:v>
                </c:pt>
                <c:pt idx="12">
                  <c:v>388.56</c:v>
                </c:pt>
                <c:pt idx="13">
                  <c:v>350.24</c:v>
                </c:pt>
                <c:pt idx="14">
                  <c:v>439.12</c:v>
                </c:pt>
                <c:pt idx="15">
                  <c:v>408</c:v>
                </c:pt>
                <c:pt idx="16">
                  <c:v>412.32</c:v>
                </c:pt>
                <c:pt idx="17">
                  <c:v>384.04</c:v>
                </c:pt>
                <c:pt idx="18">
                  <c:v>353.32</c:v>
                </c:pt>
                <c:pt idx="19">
                  <c:v>382.18</c:v>
                </c:pt>
                <c:pt idx="20">
                  <c:v>389.16</c:v>
                </c:pt>
                <c:pt idx="21">
                  <c:v>380.22</c:v>
                </c:pt>
                <c:pt idx="22">
                  <c:v>383.72</c:v>
                </c:pt>
                <c:pt idx="23">
                  <c:v>394.48</c:v>
                </c:pt>
                <c:pt idx="24">
                  <c:v>440.18</c:v>
                </c:pt>
                <c:pt idx="25">
                  <c:v>564.29999999999995</c:v>
                </c:pt>
                <c:pt idx="26">
                  <c:v>477.7</c:v>
                </c:pt>
                <c:pt idx="27">
                  <c:v>446.08</c:v>
                </c:pt>
                <c:pt idx="28">
                  <c:v>411.42</c:v>
                </c:pt>
                <c:pt idx="29">
                  <c:v>448.2</c:v>
                </c:pt>
                <c:pt idx="30">
                  <c:v>546.91999999999996</c:v>
                </c:pt>
                <c:pt idx="31">
                  <c:v>439.72</c:v>
                </c:pt>
                <c:pt idx="32">
                  <c:v>485.1</c:v>
                </c:pt>
                <c:pt idx="33">
                  <c:v>498.7</c:v>
                </c:pt>
                <c:pt idx="34">
                  <c:v>482.9</c:v>
                </c:pt>
                <c:pt idx="35">
                  <c:v>571.26</c:v>
                </c:pt>
                <c:pt idx="36">
                  <c:v>528.41999999999996</c:v>
                </c:pt>
                <c:pt idx="37">
                  <c:v>523</c:v>
                </c:pt>
                <c:pt idx="38">
                  <c:v>604.94000000000005</c:v>
                </c:pt>
                <c:pt idx="39">
                  <c:v>543.16</c:v>
                </c:pt>
                <c:pt idx="40" formatCode="General">
                  <c:v>456.63</c:v>
                </c:pt>
                <c:pt idx="41" formatCode="General">
                  <c:v>536.94000000000005</c:v>
                </c:pt>
                <c:pt idx="42" formatCode="General">
                  <c:v>481.8</c:v>
                </c:pt>
                <c:pt idx="43" formatCode="General">
                  <c:v>454.26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1F51-454C-B47B-ACB4CD026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20060127"/>
        <c:axId val="1620061087"/>
      </c:scatterChart>
      <c:valAx>
        <c:axId val="1620060127"/>
        <c:scaling>
          <c:orientation val="minMax"/>
          <c:max val="45550"/>
          <c:min val="441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20061087"/>
        <c:crosses val="autoZero"/>
        <c:crossBetween val="midCat"/>
      </c:valAx>
      <c:valAx>
        <c:axId val="1620061087"/>
        <c:scaling>
          <c:orientation val="minMax"/>
          <c:min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 &quot;* #\ ##0.00&quot; &quot;;&quot;-&quot;* #\ ##0.00&quot; &quot;;&quot; &quot;* &quot;-&quot;#&quot; &quot;;&quot; &quot;@&quot; 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200601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średnia masa odpadów zmieszanych</a:t>
            </a:r>
            <a:endParaRPr lang="pl-PL" sz="2400" b="1"/>
          </a:p>
          <a:p>
            <a:pPr>
              <a:defRPr sz="2400" b="1"/>
            </a:pPr>
            <a:r>
              <a:rPr lang="en-US" sz="2400" b="1"/>
              <a:t> </a:t>
            </a:r>
            <a:r>
              <a:rPr lang="pl-PL" sz="2400" b="1"/>
              <a:t>sierpień</a:t>
            </a:r>
            <a:r>
              <a:rPr lang="en-US" sz="2400" b="1"/>
              <a:t>-wrzesień</a:t>
            </a:r>
            <a:endParaRPr lang="pl-PL" sz="2400" b="1"/>
          </a:p>
          <a:p>
            <a:pPr>
              <a:defRPr sz="2400" b="1"/>
            </a:pPr>
            <a:r>
              <a:rPr lang="pl-PL" sz="2400" b="1"/>
              <a:t>[Mg]</a:t>
            </a:r>
            <a:endParaRPr lang="en-US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zmieszane!$I$56</c:f>
              <c:strCache>
                <c:ptCount val="1"/>
                <c:pt idx="0">
                  <c:v>średnia masa odpadów zmieszanych lipiec-wrzesień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zmieszane!$H$57:$H$60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zmieszane!$I$57:$I$60</c:f>
              <c:numCache>
                <c:formatCode>" "* #\ ##0.00" ";"-"* #\ ##0.00" ";" "* "-"#" ";" "@" "</c:formatCode>
                <c:ptCount val="4"/>
                <c:pt idx="0">
                  <c:v>367.7</c:v>
                </c:pt>
                <c:pt idx="1">
                  <c:v>385.67</c:v>
                </c:pt>
                <c:pt idx="2">
                  <c:v>493.32</c:v>
                </c:pt>
                <c:pt idx="3" formatCode="General">
                  <c:v>468.03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0D-4B92-B617-8C4CC034D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-27"/>
        <c:axId val="2021554991"/>
        <c:axId val="202154107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zmieszane!$H$56</c15:sqref>
                        </c15:formulaRef>
                      </c:ext>
                    </c:extLst>
                    <c:strCache>
                      <c:ptCount val="1"/>
                      <c:pt idx="0">
                        <c:v>rok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zmieszane!$H$57:$H$60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zmieszane!$H$57:$H$60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A0D-4B92-B617-8C4CC034D434}"/>
                  </c:ext>
                </c:extLst>
              </c15:ser>
            </c15:filteredBarSeries>
          </c:ext>
        </c:extLst>
      </c:barChart>
      <c:catAx>
        <c:axId val="2021554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21541071"/>
        <c:crosses val="autoZero"/>
        <c:auto val="1"/>
        <c:lblAlgn val="ctr"/>
        <c:lblOffset val="100"/>
        <c:noMultiLvlLbl val="0"/>
      </c:catAx>
      <c:valAx>
        <c:axId val="2021541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 &quot;* #\ ##0.00&quot; &quot;;&quot;-&quot;* #\ ##0.00&quot; &quot;;&quot; &quot;* &quot;-&quot;#&quot; &quot;;&quot; &quot;@&quot; 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21554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3600" b="1"/>
              <a:t>Odpady ulegające biodegradacji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793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1"/>
              <c:layout>
                <c:manualLayout>
                  <c:x val="-0.31708513779527564"/>
                  <c:y val="-8.4405511811023626E-2"/>
                </c:manualLayout>
              </c:layout>
              <c:spPr>
                <a:solidFill>
                  <a:sysClr val="window" lastClr="FFFFFF">
                    <a:alpha val="63000"/>
                  </a:sysClr>
                </a:solidFill>
                <a:ln>
                  <a:solidFill>
                    <a:sysClr val="windowText" lastClr="000000">
                      <a:lumMod val="25000"/>
                      <a:lumOff val="75000"/>
                      <a:alpha val="43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128166010498686"/>
                      <c:h val="0.151707932341790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425-4AA7-9598-A05CBD12366D}"/>
                </c:ext>
              </c:extLst>
            </c:dLbl>
            <c:dLbl>
              <c:idx val="43"/>
              <c:layout>
                <c:manualLayout>
                  <c:x val="-8.5606135170603666E-3"/>
                  <c:y val="-0.36700787401574803"/>
                </c:manualLayout>
              </c:layout>
              <c:spPr>
                <a:solidFill>
                  <a:sysClr val="window" lastClr="FFFFFF">
                    <a:alpha val="63000"/>
                  </a:sysClr>
                </a:solidFill>
                <a:ln>
                  <a:solidFill>
                    <a:sysClr val="windowText" lastClr="000000">
                      <a:lumMod val="25000"/>
                      <a:lumOff val="75000"/>
                      <a:alpha val="43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931176181102362"/>
                      <c:h val="0.144300524934383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425-4AA7-9598-A05CBD12366D}"/>
                </c:ext>
              </c:extLst>
            </c:dLbl>
            <c:spPr>
              <a:solidFill>
                <a:sysClr val="window" lastClr="FFFFFF">
                  <a:alpha val="63000"/>
                </a:sysClr>
              </a:solidFill>
              <a:ln>
                <a:solidFill>
                  <a:sysClr val="windowText" lastClr="000000">
                    <a:lumMod val="25000"/>
                    <a:lumOff val="75000"/>
                    <a:alpha val="43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trendline>
            <c:spPr>
              <a:ln w="104775" cap="rnd">
                <a:solidFill>
                  <a:srgbClr val="FF0000"/>
                </a:solidFill>
                <a:prstDash val="sysDot"/>
              </a:ln>
              <a:effectLst/>
            </c:spPr>
            <c:trendlineType val="poly"/>
            <c:order val="4"/>
            <c:dispRSqr val="0"/>
            <c:dispEq val="0"/>
          </c:trendline>
          <c:xVal>
            <c:numRef>
              <c:f>bio!$C$10:$C$53</c:f>
              <c:numCache>
                <c:formatCode>mmm\-yy</c:formatCode>
                <c:ptCount val="44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  <c:pt idx="12">
                  <c:v>44562</c:v>
                </c:pt>
                <c:pt idx="13">
                  <c:v>44593</c:v>
                </c:pt>
                <c:pt idx="14">
                  <c:v>44621</c:v>
                </c:pt>
                <c:pt idx="15">
                  <c:v>44652</c:v>
                </c:pt>
                <c:pt idx="16">
                  <c:v>44682</c:v>
                </c:pt>
                <c:pt idx="17">
                  <c:v>44713</c:v>
                </c:pt>
                <c:pt idx="18">
                  <c:v>44743</c:v>
                </c:pt>
                <c:pt idx="19">
                  <c:v>44774</c:v>
                </c:pt>
                <c:pt idx="20">
                  <c:v>44805</c:v>
                </c:pt>
                <c:pt idx="21">
                  <c:v>44835</c:v>
                </c:pt>
                <c:pt idx="22">
                  <c:v>44866</c:v>
                </c:pt>
                <c:pt idx="23">
                  <c:v>44896</c:v>
                </c:pt>
                <c:pt idx="24">
                  <c:v>44958</c:v>
                </c:pt>
                <c:pt idx="25">
                  <c:v>44986</c:v>
                </c:pt>
                <c:pt idx="26">
                  <c:v>45017</c:v>
                </c:pt>
                <c:pt idx="27">
                  <c:v>45047</c:v>
                </c:pt>
                <c:pt idx="28">
                  <c:v>45078</c:v>
                </c:pt>
                <c:pt idx="29">
                  <c:v>45108</c:v>
                </c:pt>
                <c:pt idx="30">
                  <c:v>45139</c:v>
                </c:pt>
                <c:pt idx="31">
                  <c:v>45170</c:v>
                </c:pt>
                <c:pt idx="32">
                  <c:v>45200</c:v>
                </c:pt>
                <c:pt idx="33">
                  <c:v>45231</c:v>
                </c:pt>
                <c:pt idx="34">
                  <c:v>45261</c:v>
                </c:pt>
                <c:pt idx="35">
                  <c:v>45292</c:v>
                </c:pt>
                <c:pt idx="36">
                  <c:v>45323</c:v>
                </c:pt>
                <c:pt idx="37">
                  <c:v>45352</c:v>
                </c:pt>
                <c:pt idx="38">
                  <c:v>45383</c:v>
                </c:pt>
                <c:pt idx="39">
                  <c:v>45413</c:v>
                </c:pt>
                <c:pt idx="40">
                  <c:v>45444</c:v>
                </c:pt>
                <c:pt idx="41">
                  <c:v>45474</c:v>
                </c:pt>
                <c:pt idx="42">
                  <c:v>45505</c:v>
                </c:pt>
                <c:pt idx="43">
                  <c:v>45536</c:v>
                </c:pt>
              </c:numCache>
            </c:numRef>
          </c:xVal>
          <c:yVal>
            <c:numRef>
              <c:f>bio!$D$10:$D$53</c:f>
              <c:numCache>
                <c:formatCode>General</c:formatCode>
                <c:ptCount val="44"/>
                <c:pt idx="0">
                  <c:v>65.039999999999992</c:v>
                </c:pt>
                <c:pt idx="1">
                  <c:v>41.06</c:v>
                </c:pt>
                <c:pt idx="2">
                  <c:v>99.12</c:v>
                </c:pt>
                <c:pt idx="3">
                  <c:v>236.42000000000002</c:v>
                </c:pt>
                <c:pt idx="4">
                  <c:v>345.90000000000003</c:v>
                </c:pt>
                <c:pt idx="5">
                  <c:v>377.48</c:v>
                </c:pt>
                <c:pt idx="6">
                  <c:v>376.56</c:v>
                </c:pt>
                <c:pt idx="7">
                  <c:v>353.52</c:v>
                </c:pt>
                <c:pt idx="8">
                  <c:v>337.64</c:v>
                </c:pt>
                <c:pt idx="9">
                  <c:v>345.14000000000004</c:v>
                </c:pt>
                <c:pt idx="10">
                  <c:v>276.08</c:v>
                </c:pt>
                <c:pt idx="11">
                  <c:v>90.259999999999991</c:v>
                </c:pt>
                <c:pt idx="12">
                  <c:v>75.5</c:v>
                </c:pt>
                <c:pt idx="13">
                  <c:v>39.14</c:v>
                </c:pt>
                <c:pt idx="14">
                  <c:v>279.95999999999998</c:v>
                </c:pt>
                <c:pt idx="15">
                  <c:v>206.72000000000003</c:v>
                </c:pt>
                <c:pt idx="16">
                  <c:v>391.82</c:v>
                </c:pt>
                <c:pt idx="17">
                  <c:v>373.76</c:v>
                </c:pt>
                <c:pt idx="18">
                  <c:v>285.88</c:v>
                </c:pt>
                <c:pt idx="19">
                  <c:v>350.72999999999996</c:v>
                </c:pt>
                <c:pt idx="20">
                  <c:v>302.66000000000003</c:v>
                </c:pt>
                <c:pt idx="21">
                  <c:v>346.46</c:v>
                </c:pt>
                <c:pt idx="22">
                  <c:v>295.64</c:v>
                </c:pt>
                <c:pt idx="23">
                  <c:v>71.539999999999992</c:v>
                </c:pt>
                <c:pt idx="24">
                  <c:v>94.4</c:v>
                </c:pt>
                <c:pt idx="25">
                  <c:v>371.99</c:v>
                </c:pt>
                <c:pt idx="26">
                  <c:v>404.5</c:v>
                </c:pt>
                <c:pt idx="27">
                  <c:v>611.06999999999994</c:v>
                </c:pt>
                <c:pt idx="28">
                  <c:v>512.86</c:v>
                </c:pt>
                <c:pt idx="29">
                  <c:v>556.04000000000008</c:v>
                </c:pt>
                <c:pt idx="30">
                  <c:v>652.52</c:v>
                </c:pt>
                <c:pt idx="31">
                  <c:v>582.26</c:v>
                </c:pt>
                <c:pt idx="32">
                  <c:v>561.16000000000008</c:v>
                </c:pt>
                <c:pt idx="33">
                  <c:v>486.7</c:v>
                </c:pt>
                <c:pt idx="34">
                  <c:v>123.36</c:v>
                </c:pt>
                <c:pt idx="35">
                  <c:v>189.5</c:v>
                </c:pt>
                <c:pt idx="36">
                  <c:v>198.66</c:v>
                </c:pt>
                <c:pt idx="37">
                  <c:v>462.68</c:v>
                </c:pt>
                <c:pt idx="38">
                  <c:v>520.58000000000004</c:v>
                </c:pt>
                <c:pt idx="39">
                  <c:v>637.36</c:v>
                </c:pt>
                <c:pt idx="40">
                  <c:v>475.03000000000003</c:v>
                </c:pt>
                <c:pt idx="41">
                  <c:v>390.68</c:v>
                </c:pt>
                <c:pt idx="42">
                  <c:v>454.7</c:v>
                </c:pt>
                <c:pt idx="43">
                  <c:v>404.34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425-4AA7-9598-A05CBD123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187696"/>
        <c:axId val="1942180016"/>
      </c:scatterChart>
      <c:valAx>
        <c:axId val="1942187696"/>
        <c:scaling>
          <c:orientation val="minMax"/>
          <c:max val="45550"/>
          <c:min val="441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42180016"/>
        <c:crosses val="autoZero"/>
        <c:crossBetween val="midCat"/>
      </c:valAx>
      <c:valAx>
        <c:axId val="194218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42187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>
                <a:solidFill>
                  <a:srgbClr val="FF0000"/>
                </a:solidFill>
              </a:rPr>
              <a:t>Wartości faktur za odbiór odpadów</a:t>
            </a:r>
          </a:p>
        </c:rich>
      </c:tx>
      <c:layout>
        <c:manualLayout>
          <c:xMode val="edge"/>
          <c:yMode val="edge"/>
          <c:x val="0.29785752215429195"/>
          <c:y val="2.4510922814001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5075798216119823"/>
          <c:y val="0.10779232938462888"/>
          <c:w val="0.9046532469538483"/>
          <c:h val="0.78957289890229565"/>
        </c:manualLayout>
      </c:layout>
      <c:lineChart>
        <c:grouping val="standard"/>
        <c:varyColors val="0"/>
        <c:ser>
          <c:idx val="0"/>
          <c:order val="0"/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0.1695485154199475"/>
                  <c:y val="0.20822652537375561"/>
                </c:manualLayout>
              </c:layout>
              <c:spPr>
                <a:solidFill>
                  <a:sysClr val="window" lastClr="FFFFFF">
                    <a:alpha val="47000"/>
                  </a:sysClr>
                </a:solidFill>
                <a:ln>
                  <a:solidFill>
                    <a:sysClr val="windowText" lastClr="000000">
                      <a:lumMod val="25000"/>
                      <a:lumOff val="75000"/>
                      <a:alpha val="48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98490813648289"/>
                      <c:h val="9.60648710210783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610-45B2-974A-4486D1804185}"/>
                </c:ext>
              </c:extLst>
            </c:dLbl>
            <c:dLbl>
              <c:idx val="32"/>
              <c:layout>
                <c:manualLayout>
                  <c:x val="-5.3436679790026245E-4"/>
                  <c:y val="0.1387696994924092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10-45B2-974A-4486D1804185}"/>
                </c:ext>
              </c:extLst>
            </c:dLbl>
            <c:spPr>
              <a:solidFill>
                <a:sysClr val="window" lastClr="FFFFFF">
                  <a:alpha val="47000"/>
                </a:sys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Arkusz1!$B$18:$B$50</c:f>
              <c:numCache>
                <c:formatCode>mmm\-yy</c:formatCode>
                <c:ptCount val="33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  <c:pt idx="12">
                  <c:v>44927</c:v>
                </c:pt>
                <c:pt idx="13">
                  <c:v>44958</c:v>
                </c:pt>
                <c:pt idx="14">
                  <c:v>44986</c:v>
                </c:pt>
                <c:pt idx="15">
                  <c:v>45017</c:v>
                </c:pt>
                <c:pt idx="16">
                  <c:v>45047</c:v>
                </c:pt>
                <c:pt idx="17">
                  <c:v>45078</c:v>
                </c:pt>
                <c:pt idx="18">
                  <c:v>45108</c:v>
                </c:pt>
                <c:pt idx="19">
                  <c:v>45139</c:v>
                </c:pt>
                <c:pt idx="20">
                  <c:v>45170</c:v>
                </c:pt>
                <c:pt idx="21">
                  <c:v>45200</c:v>
                </c:pt>
                <c:pt idx="22">
                  <c:v>45231</c:v>
                </c:pt>
                <c:pt idx="23">
                  <c:v>45261</c:v>
                </c:pt>
                <c:pt idx="24">
                  <c:v>45292</c:v>
                </c:pt>
                <c:pt idx="25">
                  <c:v>45323</c:v>
                </c:pt>
                <c:pt idx="26">
                  <c:v>45352</c:v>
                </c:pt>
                <c:pt idx="27">
                  <c:v>45383</c:v>
                </c:pt>
                <c:pt idx="28">
                  <c:v>45413</c:v>
                </c:pt>
                <c:pt idx="29">
                  <c:v>45444</c:v>
                </c:pt>
                <c:pt idx="30">
                  <c:v>45474</c:v>
                </c:pt>
                <c:pt idx="31">
                  <c:v>45505</c:v>
                </c:pt>
                <c:pt idx="32">
                  <c:v>45536</c:v>
                </c:pt>
              </c:numCache>
            </c:numRef>
          </c:cat>
          <c:val>
            <c:numRef>
              <c:f>Arkusz1!$C$18:$C$50</c:f>
              <c:numCache>
                <c:formatCode>_("zł"* #,##0.00_);_("zł"* \(#,##0.00\);_("zł"* "-"??_);_(@_)</c:formatCode>
                <c:ptCount val="33"/>
                <c:pt idx="0">
                  <c:v>505861.88</c:v>
                </c:pt>
                <c:pt idx="1">
                  <c:v>435119.35</c:v>
                </c:pt>
                <c:pt idx="2">
                  <c:v>771582</c:v>
                </c:pt>
                <c:pt idx="3">
                  <c:v>613801.07999999996</c:v>
                </c:pt>
                <c:pt idx="4">
                  <c:v>805427.97</c:v>
                </c:pt>
                <c:pt idx="5">
                  <c:v>741619.76</c:v>
                </c:pt>
                <c:pt idx="6">
                  <c:v>652475.91</c:v>
                </c:pt>
                <c:pt idx="7">
                  <c:v>725992.85</c:v>
                </c:pt>
                <c:pt idx="8">
                  <c:v>677265.83</c:v>
                </c:pt>
                <c:pt idx="9">
                  <c:v>730047.43</c:v>
                </c:pt>
                <c:pt idx="10">
                  <c:v>663160.47</c:v>
                </c:pt>
                <c:pt idx="11">
                  <c:v>474339.77</c:v>
                </c:pt>
                <c:pt idx="12">
                  <c:v>515500.38</c:v>
                </c:pt>
                <c:pt idx="13">
                  <c:v>629338.79</c:v>
                </c:pt>
                <c:pt idx="14">
                  <c:v>1061953.45</c:v>
                </c:pt>
                <c:pt idx="15">
                  <c:v>968130.96</c:v>
                </c:pt>
                <c:pt idx="16">
                  <c:v>1084984.8500000001</c:v>
                </c:pt>
                <c:pt idx="17">
                  <c:v>946883.48</c:v>
                </c:pt>
                <c:pt idx="18">
                  <c:v>1026797.21</c:v>
                </c:pt>
                <c:pt idx="19">
                  <c:v>1183520.95</c:v>
                </c:pt>
                <c:pt idx="20">
                  <c:v>1032511.55</c:v>
                </c:pt>
                <c:pt idx="21">
                  <c:v>1168002.31</c:v>
                </c:pt>
                <c:pt idx="22">
                  <c:v>1001372.75</c:v>
                </c:pt>
                <c:pt idx="23">
                  <c:v>665749.56999999995</c:v>
                </c:pt>
                <c:pt idx="24">
                  <c:v>778774.56</c:v>
                </c:pt>
                <c:pt idx="25">
                  <c:v>799354.89</c:v>
                </c:pt>
                <c:pt idx="26">
                  <c:v>1079168.98</c:v>
                </c:pt>
                <c:pt idx="27">
                  <c:v>1206188.3400000001</c:v>
                </c:pt>
                <c:pt idx="28">
                  <c:v>1198839.98</c:v>
                </c:pt>
                <c:pt idx="29">
                  <c:v>966920.88</c:v>
                </c:pt>
                <c:pt idx="30">
                  <c:v>962848.14</c:v>
                </c:pt>
                <c:pt idx="31">
                  <c:v>950114.72</c:v>
                </c:pt>
                <c:pt idx="32">
                  <c:v>878032.98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10-45B2-974A-4486D1804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2806624"/>
        <c:axId val="582813680"/>
      </c:lineChart>
      <c:dateAx>
        <c:axId val="5828066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2813680"/>
        <c:crosses val="autoZero"/>
        <c:auto val="1"/>
        <c:lblOffset val="100"/>
        <c:baseTimeUnit val="months"/>
      </c:dateAx>
      <c:valAx>
        <c:axId val="582813680"/>
        <c:scaling>
          <c:orientation val="minMax"/>
          <c:max val="13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zł&quot;* #,##0.00_);_(&quot;zł&quot;* \(#,##0.00\);_(&quot;zł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8280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2">
        <a:lumMod val="10000"/>
        <a:lumOff val="9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800" b="1">
                <a:solidFill>
                  <a:schemeClr val="bg1">
                    <a:lumMod val="85000"/>
                  </a:schemeClr>
                </a:solidFill>
              </a:rPr>
              <a:t>średnia wartości faktur lip-wrz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bg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Arkusz1!$D$66</c:f>
              <c:strCache>
                <c:ptCount val="1"/>
                <c:pt idx="0">
                  <c:v>rok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Arkusz1!$D$67:$D$69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Arkusz1!$D$67:$D$69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D-4D29-8B57-806690A17D60}"/>
            </c:ext>
          </c:extLst>
        </c:ser>
        <c:ser>
          <c:idx val="1"/>
          <c:order val="1"/>
          <c:tx>
            <c:strRef>
              <c:f>Arkusz1!$E$66</c:f>
              <c:strCache>
                <c:ptCount val="1"/>
                <c:pt idx="0">
                  <c:v>średnia wartości faktur lip-wrz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0416666666666667E-3"/>
                  <c:y val="-5.185185185185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AD-4D29-8B57-806690A17D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bg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Arkusz1!$D$67:$D$69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Arkusz1!$E$67:$E$69</c:f>
              <c:numCache>
                <c:formatCode>_("zł"* #,##0.00_);_("zł"* \(#,##0.00\);_("zł"* "-"??_);_(@_)</c:formatCode>
                <c:ptCount val="3"/>
                <c:pt idx="0">
                  <c:v>685244.86333333328</c:v>
                </c:pt>
                <c:pt idx="1">
                  <c:v>1080943.2366666666</c:v>
                </c:pt>
                <c:pt idx="2">
                  <c:v>930331.94666666666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D-4D29-8B57-806690A17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34"/>
        <c:axId val="123776271"/>
        <c:axId val="123759471"/>
      </c:barChart>
      <c:catAx>
        <c:axId val="12377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3759471"/>
        <c:crosses val="autoZero"/>
        <c:auto val="1"/>
        <c:lblAlgn val="ctr"/>
        <c:lblOffset val="100"/>
        <c:noMultiLvlLbl val="0"/>
      </c:catAx>
      <c:valAx>
        <c:axId val="12375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377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l-PL"/>
              <a:t>poziom recyklingu i przygotowania do ponownego </a:t>
            </a:r>
          </a:p>
          <a:p>
            <a:pPr>
              <a:defRPr/>
            </a:pPr>
            <a:r>
              <a:rPr lang="pl-PL"/>
              <a:t>użycia odpadów komunalnych 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416748814311425E-2"/>
          <c:y val="0.19298293105241179"/>
          <c:w val="0.96858325118568855"/>
          <c:h val="0.48007417836810901"/>
        </c:manualLayout>
      </c:layout>
      <c:bar3DChart>
        <c:barDir val="col"/>
        <c:grouping val="clustered"/>
        <c:varyColors val="0"/>
        <c:ser>
          <c:idx val="1"/>
          <c:order val="1"/>
          <c:tx>
            <c:strRef>
              <c:f>'poziom recyklingu (...)'!$B$1</c:f>
              <c:strCache>
                <c:ptCount val="1"/>
                <c:pt idx="0">
                  <c:v>Osiągnięty poziom recyklingu i przygotowania do ponownego użycia odpadów komunalnych  (%)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'poziom recyklingu (...)'!$A$3:$A$7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'poziom recyklingu (...)'!$B$2:$B$6</c:f>
              <c:numCache>
                <c:formatCode>General</c:formatCode>
                <c:ptCount val="4"/>
                <c:pt idx="0">
                  <c:v>30.33</c:v>
                </c:pt>
                <c:pt idx="1">
                  <c:v>39.71</c:v>
                </c:pt>
                <c:pt idx="2">
                  <c:v>37.130000000000003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1-442F-AF59-9A48712E750C}"/>
            </c:ext>
          </c:extLst>
        </c:ser>
        <c:ser>
          <c:idx val="2"/>
          <c:order val="2"/>
          <c:tx>
            <c:strRef>
              <c:f>'poziom recyklingu (...)'!$C$1</c:f>
              <c:strCache>
                <c:ptCount val="1"/>
                <c:pt idx="0">
                  <c:v>Wymagany minimalny poziom recyklingu i przygotowania do ponownego użycia odpadów komunalnych  (%)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'poziom recyklingu (...)'!$A$3:$A$7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'poziom recyklingu (...)'!$C$2:$C$7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41-442F-AF59-9A48712E75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75429119"/>
        <c:axId val="1575419999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'poziom recyklingu (...)'!$A$1</c15:sqref>
                        </c15:formulaRef>
                      </c:ext>
                    </c:extLst>
                    <c:strCache>
                      <c:ptCount val="1"/>
                      <c:pt idx="0">
                        <c:v>Rok sprawozdawczy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l-P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'poziom recyklingu (...)'!$A$3:$A$7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  <c:pt idx="4">
                        <c:v>2025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'poziom recyklingu (...)'!$A$2:$A$6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4841-442F-AF59-9A48712E750C}"/>
                  </c:ext>
                </c:extLst>
              </c15:ser>
            </c15:filteredBarSeries>
          </c:ext>
        </c:extLst>
      </c:bar3DChart>
      <c:catAx>
        <c:axId val="157542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75419999"/>
        <c:crosses val="autoZero"/>
        <c:auto val="1"/>
        <c:lblAlgn val="ctr"/>
        <c:lblOffset val="100"/>
        <c:noMultiLvlLbl val="0"/>
      </c:catAx>
      <c:valAx>
        <c:axId val="1575419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75429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1.0816671981627361E-2"/>
          <c:y val="0.75633181862448151"/>
          <c:w val="0.98644776567560688"/>
          <c:h val="0.216965289343503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75000"/>
      </a:schemeClr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>
                <a:solidFill>
                  <a:schemeClr val="bg1">
                    <a:lumMod val="85000"/>
                  </a:schemeClr>
                </a:solidFill>
              </a:rPr>
              <a:t>poziom ograniczenia masy odpadów komunalnych </a:t>
            </a:r>
          </a:p>
          <a:p>
            <a:pPr>
              <a:defRPr>
                <a:solidFill>
                  <a:schemeClr val="bg1">
                    <a:lumMod val="85000"/>
                  </a:schemeClr>
                </a:solidFill>
              </a:defRPr>
            </a:pPr>
            <a:r>
              <a:rPr lang="pl-PL" sz="1600" b="1">
                <a:solidFill>
                  <a:schemeClr val="bg1">
                    <a:lumMod val="85000"/>
                  </a:schemeClr>
                </a:solidFill>
              </a:rPr>
              <a:t>ulegających biodegradacji przekazywanych do składowania (%)</a:t>
            </a:r>
          </a:p>
        </c:rich>
      </c:tx>
      <c:layout>
        <c:manualLayout>
          <c:xMode val="edge"/>
          <c:yMode val="edge"/>
          <c:x val="0.20641261046852319"/>
          <c:y val="1.25776405204700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bg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945624128779939E-2"/>
          <c:y val="0.1974270307029779"/>
          <c:w val="0.97405437587122001"/>
          <c:h val="0.44945884784191137"/>
        </c:manualLayout>
      </c:layout>
      <c:bar3DChart>
        <c:barDir val="col"/>
        <c:grouping val="clustered"/>
        <c:varyColors val="0"/>
        <c:ser>
          <c:idx val="1"/>
          <c:order val="1"/>
          <c:tx>
            <c:strRef>
              <c:f>'poziom recyklingu (...)'!$F$1</c:f>
              <c:strCache>
                <c:ptCount val="1"/>
                <c:pt idx="0">
                  <c:v>Osiągnięty poziom ograniczenia masy odpadów komunalnych ulegających biodegradacji przekazywanych do składowania (%)</c:v>
                </c:pt>
              </c:strCache>
            </c:strRef>
          </c:tx>
          <c:spPr>
            <a:solidFill>
              <a:srgbClr val="00B050"/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2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'poziom recyklingu (...)'!$E$3:$E$6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'poziom recyklingu (...)'!$F$2:$F$6</c:f>
              <c:numCache>
                <c:formatCode>General</c:formatCode>
                <c:ptCount val="4"/>
                <c:pt idx="0">
                  <c:v>1.86</c:v>
                </c:pt>
                <c:pt idx="1">
                  <c:v>0.23</c:v>
                </c:pt>
                <c:pt idx="2">
                  <c:v>4.96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D-4896-A985-541422D95145}"/>
            </c:ext>
          </c:extLst>
        </c:ser>
        <c:ser>
          <c:idx val="2"/>
          <c:order val="2"/>
          <c:tx>
            <c:strRef>
              <c:f>'poziom recyklingu (...)'!$G$1</c:f>
              <c:strCache>
                <c:ptCount val="1"/>
                <c:pt idx="0">
                  <c:v>Wymagany maksymalny poziom ograniczenia masy odpadów komunalnych ulegających biodegradacji przekazywanych do składowania (%)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3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'poziom recyklingu (...)'!$E$3:$E$6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'poziom recyklingu (...)'!$G$2:$G$6</c:f>
              <c:numCache>
                <c:formatCode>General</c:formatCode>
                <c:ptCount val="4"/>
                <c:pt idx="0">
                  <c:v>35</c:v>
                </c:pt>
                <c:pt idx="1">
                  <c:v>35</c:v>
                </c:pt>
                <c:pt idx="2">
                  <c:v>35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FD-4896-A985-541422D95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3133391"/>
        <c:axId val="1323134351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'poziom recyklingu (...)'!$E$1</c15:sqref>
                        </c15:formulaRef>
                      </c:ext>
                    </c:extLst>
                    <c:strCache>
                      <c:ptCount val="1"/>
                      <c:pt idx="0">
                        <c:v>Rok sprawozdawczy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lumMod val="110000"/>
                          <a:satMod val="105000"/>
                          <a:tint val="67000"/>
                        </a:schemeClr>
                      </a:gs>
                      <a:gs pos="50000">
                        <a:schemeClr val="accent1">
                          <a:lumMod val="105000"/>
                          <a:satMod val="103000"/>
                          <a:tint val="73000"/>
                        </a:schemeClr>
                      </a:gs>
                      <a:gs pos="100000">
                        <a:schemeClr val="accent1">
                          <a:lumMod val="105000"/>
                          <a:satMod val="109000"/>
                          <a:tint val="81000"/>
                        </a:schemeClr>
                      </a:gs>
                    </a:gsLst>
                    <a:lin ang="5400000" scaled="0"/>
                  </a:gradFill>
                  <a:ln w="9525" cap="flat" cmpd="sng" algn="ctr">
                    <a:solidFill>
                      <a:schemeClr val="accent1">
                        <a:shade val="95000"/>
                      </a:schemeClr>
                    </a:solidFill>
                    <a:round/>
                  </a:ln>
                  <a:effectLst/>
                  <a:sp3d contourW="9525">
                    <a:contourClr>
                      <a:schemeClr val="accent1">
                        <a:shade val="95000"/>
                      </a:schemeClr>
                    </a:contourClr>
                  </a:sp3d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'poziom recyklingu (...)'!$E$3:$E$6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'poziom recyklingu (...)'!$E$2:$E$6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9FFD-4896-A985-541422D95145}"/>
                  </c:ext>
                </c:extLst>
              </c15:ser>
            </c15:filteredBarSeries>
          </c:ext>
        </c:extLst>
      </c:bar3DChart>
      <c:catAx>
        <c:axId val="1323133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23134351"/>
        <c:crosses val="autoZero"/>
        <c:auto val="1"/>
        <c:lblAlgn val="ctr"/>
        <c:lblOffset val="100"/>
        <c:noMultiLvlLbl val="0"/>
      </c:catAx>
      <c:valAx>
        <c:axId val="1323134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23133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680025903836802E-2"/>
          <c:y val="0.79194436787452727"/>
          <c:w val="0.92294987103546722"/>
          <c:h val="0.197574265025080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00206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0.0627</cdr:x>
      <cdr:y>0.03106</cdr:y>
    </cdr:from>
    <cdr:to>
      <cdr:x>0.21314</cdr:x>
      <cdr:y>0.16597</cdr:y>
    </cdr:to>
    <cdr:pic>
      <cdr:nvPicPr>
        <cdr:cNvPr id="2" name="Picture 2" descr="Zmiana wzoru deklaracji o wysokości opłaty za gospodarowanie odpadami  komunalnymi w Kobyłce - Życie Powiatu na Mazowszu">
          <a:extLst xmlns:a="http://schemas.openxmlformats.org/drawingml/2006/main">
            <a:ext uri="{FF2B5EF4-FFF2-40B4-BE49-F238E27FC236}">
              <a16:creationId xmlns:a16="http://schemas.microsoft.com/office/drawing/2014/main" id="{236F894B-51FF-BD0A-C199-78B61162F493}"/>
            </a:ext>
          </a:extLst>
        </cdr:cNvPr>
        <cdr:cNvPicPr>
          <a:picLocks xmlns:a="http://schemas.openxmlformats.org/drawingml/2006/main" noGrp="1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64398" y="213034"/>
          <a:ext cx="1834164" cy="925212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0.47874</cdr:x>
      <cdr:y>0.13922</cdr:y>
    </cdr:from>
    <cdr:to>
      <cdr:x>0.65884</cdr:x>
      <cdr:y>0.18973</cdr:y>
    </cdr:to>
    <cdr:sp macro="" textlink="">
      <cdr:nvSpPr>
        <cdr:cNvPr id="19" name="pole tekstowe 18"/>
        <cdr:cNvSpPr txBox="1"/>
      </cdr:nvSpPr>
      <cdr:spPr>
        <a:xfrm xmlns:a="http://schemas.openxmlformats.org/drawingml/2006/main">
          <a:off x="4229064" y="721361"/>
          <a:ext cx="1590989" cy="261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0.15044</cdr:x>
      <cdr:y>0.13491</cdr:y>
    </cdr:to>
    <cdr:pic>
      <cdr:nvPicPr>
        <cdr:cNvPr id="2" name="Picture 2" descr="Zmiana wzoru deklaracji o wysokości opłaty za gospodarowanie odpadami  komunalnymi w Kobyłce - Życie Powiatu na Mazowszu">
          <a:extLst xmlns:a="http://schemas.openxmlformats.org/drawingml/2006/main">
            <a:ext uri="{FF2B5EF4-FFF2-40B4-BE49-F238E27FC236}">
              <a16:creationId xmlns:a16="http://schemas.microsoft.com/office/drawing/2014/main" id="{C94D79C5-EAA5-55FE-5651-8378B1E6D18F}"/>
            </a:ext>
          </a:extLst>
        </cdr:cNvPr>
        <cdr:cNvPicPr>
          <a:picLocks xmlns:a="http://schemas.openxmlformats.org/drawingml/2006/main" noGrp="1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1834164" cy="925212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0.15044</cdr:x>
      <cdr:y>0.1349</cdr:y>
    </cdr:to>
    <cdr:pic>
      <cdr:nvPicPr>
        <cdr:cNvPr id="2" name="Picture 2" descr="Zmiana wzoru deklaracji o wysokości opłaty za gospodarowanie odpadami  komunalnymi w Kobyłce - Życie Powiatu na Mazowszu">
          <a:extLst xmlns:a="http://schemas.openxmlformats.org/drawingml/2006/main">
            <a:ext uri="{FF2B5EF4-FFF2-40B4-BE49-F238E27FC236}">
              <a16:creationId xmlns:a16="http://schemas.microsoft.com/office/drawing/2014/main" id="{3D025BAC-2A46-F428-1862-B82CFCECEAA9}"/>
            </a:ext>
          </a:extLst>
        </cdr:cNvPr>
        <cdr:cNvPicPr>
          <a:picLocks xmlns:a="http://schemas.openxmlformats.org/drawingml/2006/main" noGrp="1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1834165" cy="925144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77B3A-B2C1-4066-8D0C-2C9D139ABCAF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62919-FDF6-483E-B4E0-381FE2CCAFE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35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62919-FDF6-483E-B4E0-381FE2CCAFE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23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DB67A7-817B-3C93-1B75-264205FF1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76E0150-C838-566D-AEF2-2814B0D96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52422D-A27C-012D-633A-D683E7774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D2A0BE-5DBB-7E48-6889-7B487A92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F83B07-7AD9-CB7E-9B42-DD9936D0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991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48CEB-E1CF-B6CC-07E1-47F31BE45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BE9EF01-F75B-39E6-399B-E2023A2B8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21533E-265D-9AEF-A71C-6BEEB488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CAB27F-B7D0-A094-0B50-1AD48196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1C17E3-3326-97F1-A69E-4B268A7F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1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7664217-0CEC-3A4D-97B6-86A91AB78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51C4432-796C-FA31-6FAD-91156821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2B8C1B-759D-B0A3-C42E-18244F74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82CDE9-C9A2-D819-C200-A269151D7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5A3A6EA-DA95-1EDB-49C3-186EE3A1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5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D69ECD-BC98-3C65-536D-DED5DA1E9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B2FA71-7C91-8A83-D831-E9F9F3AAE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99B6AD-501C-48A1-A071-79D44891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1DF67B-3F4B-CBF4-A127-C220A932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CE2B2C-6E15-02EC-86D0-4E17ECED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93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55A0F7-3619-8323-5BBB-63ACFF00D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B155C8-D3CB-BB9F-7707-D56A857D7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D14EDB-F272-96C4-DC34-8DC38D689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8B962B-5530-5130-EA29-C4B043AA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DF1E9F-3FD2-0A1C-7789-43A661B1B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497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8F1675-44D1-F38B-AE4F-C1FF281F4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D1CC17-1415-90B3-0A58-4C8DC297B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C6A3CF-0026-3363-C526-3713D7594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05B701-47C8-7C09-982F-CF600C06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35107F-2321-DE52-6CAA-8B2194BA6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9728FF-DDD2-7168-AEFF-435F6814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52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847CBB-3FA6-9945-2F23-A463EC79B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5F574D-9FEB-3257-5733-5E6F80ECF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595B622-506E-11BE-C370-0E11CAB2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F0AA161-17AE-D3D8-FCE7-F3D8913BB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D49FA2F-2458-425B-DA49-E2670547C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282B730-432A-5735-DF8A-2D41693D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740575E-29B6-6130-BC55-DEEF195F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C722DE0-3B16-4F87-7D78-A7BD9C47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36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80631-10DB-A111-B5C2-B12D9C97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75A850-96D1-EC0E-8419-93DC248D1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F152AB5-97AD-907D-D6A9-04C57485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F06B516-F506-F053-34F6-758FA2ECD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267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9095B3D-4E63-96B9-5AE4-9AFDF9630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D8C4870-B78C-A5BF-AC47-8F4EEEB5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F20B300-DCBB-DCAB-BB42-FF5DE24C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92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A5A2F9-92C6-0F76-C72A-615DE690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D95065-17CB-8F67-34D8-29BD25EEB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DFED82-E74B-9A04-B85D-2EA6DEFA8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7B630AD-1F06-E721-5170-7D979D97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1CB9F7-3591-97E6-2132-52E2A902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B2D59F5-2435-B30C-4D13-E7743880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342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443CF5-67D1-1251-9B87-6DC8B363A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17E189-D6FD-CDA8-B9F9-1DC913C26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4329C1B-2ADF-0DDD-9FAC-039DF88C4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14DDB76-1061-17BF-4B7B-99525084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58F5503-E07E-6C9C-0AA5-F6F32097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6B2A5F-1182-7D2B-BF48-1BE4D290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76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C4E41DD-49C9-C3A5-EE17-163295007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4A2A94-2327-A11A-7504-618ABA79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AF748E-7D80-73E1-0861-176318246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98EF9-3233-4600-B488-AEF48407BD50}" type="datetimeFigureOut">
              <a:rPr lang="pl-PL" smtClean="0"/>
              <a:t>2024-10-28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A522C9-A0D3-AD24-13C4-5AA7C397A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86F0FB-839D-2008-A8B0-C765FE229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EAC98-2F86-4141-BF37-43022493E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45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73849C1A-A9C0-7206-FF54-6139490A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2149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 descr="Zmiana wzoru deklaracji o wysokości opłaty za gospodarowanie odpadami  komunalnymi w Kobyłce - Życie Powiatu na Mazowszu">
            <a:extLst>
              <a:ext uri="{FF2B5EF4-FFF2-40B4-BE49-F238E27FC236}">
                <a16:creationId xmlns:a16="http://schemas.microsoft.com/office/drawing/2014/main" id="{29A2057E-B353-5B75-353E-3784B47BBD31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4164" cy="9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1156A9A-4F98-9209-CB01-78AF290D0E76}"/>
              </a:ext>
            </a:extLst>
          </p:cNvPr>
          <p:cNvSpPr txBox="1"/>
          <p:nvPr/>
        </p:nvSpPr>
        <p:spPr>
          <a:xfrm>
            <a:off x="4062714" y="1273214"/>
            <a:ext cx="4780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FF0000"/>
                </a:solidFill>
              </a:rPr>
              <a:t>Liczba osób wg deklaracji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CDB2696-435D-DCD4-8659-A40B9953A5D2}"/>
              </a:ext>
            </a:extLst>
          </p:cNvPr>
          <p:cNvSpPr txBox="1"/>
          <p:nvPr/>
        </p:nvSpPr>
        <p:spPr>
          <a:xfrm>
            <a:off x="7361499" y="3429000"/>
            <a:ext cx="4537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0070C0"/>
                </a:solidFill>
              </a:rPr>
              <a:t>Liczba osób zameldowanych</a:t>
            </a:r>
          </a:p>
        </p:txBody>
      </p:sp>
    </p:spTree>
    <p:extLst>
      <p:ext uri="{BB962C8B-B14F-4D97-AF65-F5344CB8AC3E}">
        <p14:creationId xmlns:p14="http://schemas.microsoft.com/office/powerpoint/2010/main" val="359648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F12D5873-309E-DF98-131C-51E22DCB5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84156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Zmiana wzoru deklaracji o wysokości opłaty za gospodarowanie odpadami  komunalnymi w Kobyłce - Życie Powiatu na Mazowszu">
            <a:extLst>
              <a:ext uri="{FF2B5EF4-FFF2-40B4-BE49-F238E27FC236}">
                <a16:creationId xmlns:a16="http://schemas.microsoft.com/office/drawing/2014/main" id="{236F894B-51FF-BD0A-C199-78B61162F49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4164" cy="9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125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531CD609-20A9-5128-AEDE-50AA0AF19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84285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Zmiana wzoru deklaracji o wysokości opłaty za gospodarowanie odpadami  komunalnymi w Kobyłce - Życie Powiatu na Mazowszu">
            <a:extLst>
              <a:ext uri="{FF2B5EF4-FFF2-40B4-BE49-F238E27FC236}">
                <a16:creationId xmlns:a16="http://schemas.microsoft.com/office/drawing/2014/main" id="{DCCA2D74-8173-1517-34E0-03E83EBD9B9E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4164" cy="9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45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47A66185-5DBD-1E13-60F4-3844AE963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5306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94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7727303A-BB73-9378-EABB-8224D31DF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63573"/>
              </p:ext>
            </p:extLst>
          </p:nvPr>
        </p:nvGraphicFramePr>
        <p:xfrm>
          <a:off x="0" y="-60960"/>
          <a:ext cx="12192000" cy="691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Zmiana wzoru deklaracji o wysokości opłaty za gospodarowanie odpadami  komunalnymi w Kobyłce - Życie Powiatu na Mazowszu">
            <a:extLst>
              <a:ext uri="{FF2B5EF4-FFF2-40B4-BE49-F238E27FC236}">
                <a16:creationId xmlns:a16="http://schemas.microsoft.com/office/drawing/2014/main" id="{A22E61AD-7331-CCED-A1B6-805A593DAF28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4164" cy="9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2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781671D4-4995-01B7-1060-E1563F5A8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49782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Zmiana wzoru deklaracji o wysokości opłaty za gospodarowanie odpadami  komunalnymi w Kobyłce - Życie Powiatu na Mazowszu">
            <a:extLst>
              <a:ext uri="{FF2B5EF4-FFF2-40B4-BE49-F238E27FC236}">
                <a16:creationId xmlns:a16="http://schemas.microsoft.com/office/drawing/2014/main" id="{ED535D3C-7B2C-909C-2C72-6F5DD64F3873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4164" cy="9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52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id="{78E947E0-068C-79AE-AD58-7371BFC59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78198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303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4FA378C5-A500-E93D-8AA8-D4FCFCC1D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516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24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77</Words>
  <Application>Microsoft Office PowerPoint</Application>
  <PresentationFormat>Panoramiczny</PresentationFormat>
  <Paragraphs>23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Wojciech Reutt</dc:creator>
  <cp:lastModifiedBy>Wojciech Reutt</cp:lastModifiedBy>
  <cp:revision>15</cp:revision>
  <cp:lastPrinted>2024-10-28T13:08:32Z</cp:lastPrinted>
  <dcterms:created xsi:type="dcterms:W3CDTF">2024-10-28T08:45:13Z</dcterms:created>
  <dcterms:modified xsi:type="dcterms:W3CDTF">2024-10-28T13:20:10Z</dcterms:modified>
</cp:coreProperties>
</file>