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1" r:id="rId4"/>
    <p:sldId id="258" r:id="rId5"/>
    <p:sldId id="273" r:id="rId6"/>
    <p:sldId id="274" r:id="rId7"/>
    <p:sldId id="272" r:id="rId8"/>
    <p:sldId id="259" r:id="rId9"/>
    <p:sldId id="269" r:id="rId10"/>
    <p:sldId id="260" r:id="rId11"/>
    <p:sldId id="261" r:id="rId12"/>
    <p:sldId id="262" r:id="rId13"/>
    <p:sldId id="263" r:id="rId14"/>
    <p:sldId id="264" r:id="rId15"/>
    <p:sldId id="270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2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spoldzielnia.socjalna.podkowa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8086D9C0-AA4C-D5B1-57E9-4F2FD42EBE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1" b="1"/>
          <a:stretch/>
        </p:blipFill>
        <p:spPr>
          <a:xfrm>
            <a:off x="3261305" y="1338877"/>
            <a:ext cx="8072558" cy="45408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53807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>
            <a:extLst>
              <a:ext uri="{FF2B5EF4-FFF2-40B4-BE49-F238E27FC236}">
                <a16:creationId xmlns:a16="http://schemas.microsoft.com/office/drawing/2014/main" xmlns="" id="{A00A1A66-1BFD-C449-F4FF-C77DB8B13D97}"/>
              </a:ext>
            </a:extLst>
          </p:cNvPr>
          <p:cNvSpPr/>
          <p:nvPr/>
        </p:nvSpPr>
        <p:spPr>
          <a:xfrm>
            <a:off x="914400" y="3946037"/>
            <a:ext cx="2743404" cy="2671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835B21D9-2DFD-C82E-5315-B14E6D0FE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4108" y="4156861"/>
            <a:ext cx="2103987" cy="2249424"/>
          </a:xfrm>
          <a:prstGeom prst="rect">
            <a:avLst/>
          </a:prstGeom>
        </p:spPr>
      </p:pic>
      <p:sp>
        <p:nvSpPr>
          <p:cNvPr id="12" name="Zwój: pionowy 11">
            <a:extLst>
              <a:ext uri="{FF2B5EF4-FFF2-40B4-BE49-F238E27FC236}">
                <a16:creationId xmlns:a16="http://schemas.microsoft.com/office/drawing/2014/main" xmlns="" id="{69257179-0BB1-192B-7BC7-A9102D23C307}"/>
              </a:ext>
            </a:extLst>
          </p:cNvPr>
          <p:cNvSpPr/>
          <p:nvPr/>
        </p:nvSpPr>
        <p:spPr>
          <a:xfrm rot="10800000">
            <a:off x="5786859" y="253181"/>
            <a:ext cx="6405141" cy="6351637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Symbol zastępczy zawartości 2">
            <a:extLst>
              <a:ext uri="{FF2B5EF4-FFF2-40B4-BE49-F238E27FC236}">
                <a16:creationId xmlns:a16="http://schemas.microsoft.com/office/drawing/2014/main" xmlns="" id="{8F84B6F5-E9EC-E247-746B-2F6150A3364C}"/>
              </a:ext>
            </a:extLst>
          </p:cNvPr>
          <p:cNvSpPr txBox="1">
            <a:spLocks/>
          </p:cNvSpPr>
          <p:nvPr/>
        </p:nvSpPr>
        <p:spPr>
          <a:xfrm>
            <a:off x="6711793" y="2213946"/>
            <a:ext cx="4555269" cy="3464181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lnSpc>
                <a:spcPct val="160000"/>
              </a:lnSpc>
              <a:buNone/>
            </a:pPr>
            <a:r>
              <a:rPr lang="pl-PL" sz="27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budynku działa też, </a:t>
            </a:r>
            <a:r>
              <a:rPr lang="pl-PL" sz="27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Ośrodek Pomocy Społecznej  </a:t>
            </a:r>
            <a:r>
              <a:rPr lang="pl-PL" sz="27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ramach programu  </a:t>
            </a:r>
            <a:r>
              <a:rPr lang="pl-PL" sz="27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OSL.</a:t>
            </a:r>
            <a:r>
              <a:rPr lang="pl-PL" sz="27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7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7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Parter</a:t>
            </a:r>
            <a:r>
              <a:rPr lang="en-US" sz="27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7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zajmuje</a:t>
            </a:r>
            <a:r>
              <a:rPr lang="en-US" sz="27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700" b="1" i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Towarzystwo</a:t>
            </a:r>
            <a:r>
              <a:rPr lang="en-US" sz="2700" b="1" i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700" b="1" i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Przyjaciół</a:t>
            </a:r>
            <a:r>
              <a:rPr lang="en-US" sz="2700" b="1" i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700" b="1" i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Miasta</a:t>
            </a:r>
            <a:r>
              <a:rPr lang="en-US" sz="2700" b="1" i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700" b="1" i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Kobyłka</a:t>
            </a:r>
            <a:r>
              <a:rPr lang="en-US" sz="2700" b="1" i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pl-PL" sz="2700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lnSpc>
                <a:spcPct val="160000"/>
              </a:lnSpc>
              <a:buNone/>
            </a:pPr>
            <a:r>
              <a:rPr lang="en-US" sz="27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7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najniższej</a:t>
            </a:r>
            <a:r>
              <a:rPr lang="en-US" sz="27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7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kondygnacji</a:t>
            </a:r>
            <a:r>
              <a:rPr lang="en-US" sz="27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7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budynku</a:t>
            </a:r>
            <a:r>
              <a:rPr lang="pl-PL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znajduje się </a:t>
            </a:r>
            <a:r>
              <a:rPr lang="en-US" sz="27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7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utworzony</a:t>
            </a:r>
            <a:r>
              <a:rPr lang="en-US" sz="27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7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punkt</a:t>
            </a:r>
            <a:r>
              <a:rPr lang="en-US" sz="27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7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pomocowy</a:t>
            </a:r>
            <a:r>
              <a:rPr lang="en-US" sz="27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7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</a:t>
            </a:r>
            <a:r>
              <a:rPr lang="en-US" sz="27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l-PL" sz="27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mieszkańców</a:t>
            </a:r>
            <a:r>
              <a:rPr lang="en-US" sz="27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7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obecnie</a:t>
            </a:r>
            <a:r>
              <a:rPr lang="en-US" sz="27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7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znajduje</a:t>
            </a:r>
            <a:r>
              <a:rPr lang="en-US" sz="27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7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się</a:t>
            </a:r>
            <a:r>
              <a:rPr lang="en-US" sz="27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700" b="1" i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Biuro</a:t>
            </a:r>
            <a:r>
              <a:rPr lang="en-US" sz="2700" b="1" i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700" b="1" i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Stowarzyszenie </a:t>
            </a:r>
            <a:r>
              <a:rPr lang="pl-PL" sz="2700" b="1" i="1" dirty="0" err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Qźnia</a:t>
            </a:r>
            <a:r>
              <a:rPr lang="pl-PL" sz="2700" b="1" i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00050" lvl="1" indent="0">
              <a:lnSpc>
                <a:spcPct val="160000"/>
              </a:lnSpc>
              <a:buNone/>
            </a:pPr>
            <a:r>
              <a:rPr lang="en-US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endParaRPr lang="pl-PL" dirty="0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xmlns="" id="{54D6E657-A552-E197-899F-5D775E0FFA7E}"/>
              </a:ext>
            </a:extLst>
          </p:cNvPr>
          <p:cNvSpPr/>
          <p:nvPr/>
        </p:nvSpPr>
        <p:spPr>
          <a:xfrm>
            <a:off x="2798828" y="617857"/>
            <a:ext cx="2743404" cy="2671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" name="Obraz 3" descr="Obraz zawierający tekst, kasyno&#10;&#10;Opis wygenerowany automatycznie">
            <a:extLst>
              <a:ext uri="{FF2B5EF4-FFF2-40B4-BE49-F238E27FC236}">
                <a16:creationId xmlns:a16="http://schemas.microsoft.com/office/drawing/2014/main" xmlns="" id="{DAC57D74-F0C8-D906-FBAF-304BC8E70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3920" y="828681"/>
            <a:ext cx="2365203" cy="2249424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6F475666-A7D0-7ED8-1E1C-52638A76A1C8}"/>
              </a:ext>
            </a:extLst>
          </p:cNvPr>
          <p:cNvSpPr txBox="1"/>
          <p:nvPr/>
        </p:nvSpPr>
        <p:spPr>
          <a:xfrm>
            <a:off x="7376938" y="1449628"/>
            <a:ext cx="2910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Siedziba Spółdzielni Socjalnej PODKOWA</a:t>
            </a:r>
          </a:p>
        </p:txBody>
      </p:sp>
    </p:spTree>
    <p:extLst>
      <p:ext uri="{BB962C8B-B14F-4D97-AF65-F5344CB8AC3E}">
        <p14:creationId xmlns:p14="http://schemas.microsoft.com/office/powerpoint/2010/main" xmlns="" val="3946914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81C0131-CD24-92B9-1168-9E89A2173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0786" y="491612"/>
            <a:ext cx="8915400" cy="3777622"/>
          </a:xfrm>
        </p:spPr>
        <p:txBody>
          <a:bodyPr/>
          <a:lstStyle/>
          <a:p>
            <a:pPr marL="400050" lvl="1" indent="0">
              <a:buNone/>
            </a:pPr>
            <a:r>
              <a:rPr lang="en-US" dirty="0">
                <a:solidFill>
                  <a:srgbClr val="262626"/>
                </a:solidFill>
              </a:rPr>
              <a:t>Na pi</a:t>
            </a:r>
            <a:r>
              <a:rPr lang="pl-PL" dirty="0">
                <a:solidFill>
                  <a:srgbClr val="262626"/>
                </a:solidFill>
              </a:rPr>
              <a:t>ę</a:t>
            </a:r>
            <a:r>
              <a:rPr lang="en-US" dirty="0">
                <a:solidFill>
                  <a:srgbClr val="262626"/>
                </a:solidFill>
              </a:rPr>
              <a:t>trach </a:t>
            </a:r>
            <a:r>
              <a:rPr lang="pl-PL" dirty="0">
                <a:solidFill>
                  <a:srgbClr val="262626"/>
                </a:solidFill>
              </a:rPr>
              <a:t>odbywają</a:t>
            </a:r>
            <a:r>
              <a:rPr lang="en-US" dirty="0">
                <a:solidFill>
                  <a:srgbClr val="262626"/>
                </a:solidFill>
              </a:rPr>
              <a:t> </a:t>
            </a:r>
            <a:r>
              <a:rPr lang="pl-PL" dirty="0">
                <a:solidFill>
                  <a:srgbClr val="262626"/>
                </a:solidFill>
              </a:rPr>
              <a:t>się</a:t>
            </a:r>
            <a:r>
              <a:rPr lang="en-US" dirty="0">
                <a:solidFill>
                  <a:srgbClr val="262626"/>
                </a:solidFill>
              </a:rPr>
              <a:t> </a:t>
            </a:r>
            <a:r>
              <a:rPr lang="pl-PL" dirty="0">
                <a:solidFill>
                  <a:srgbClr val="262626"/>
                </a:solidFill>
              </a:rPr>
              <a:t>zajęcia</a:t>
            </a:r>
            <a:r>
              <a:rPr lang="en-US" dirty="0">
                <a:solidFill>
                  <a:srgbClr val="262626"/>
                </a:solidFill>
              </a:rPr>
              <a:t> </a:t>
            </a:r>
            <a:r>
              <a:rPr lang="pl-PL" dirty="0">
                <a:solidFill>
                  <a:srgbClr val="262626"/>
                </a:solidFill>
              </a:rPr>
              <a:t>integracyjne dla</a:t>
            </a:r>
            <a:r>
              <a:rPr lang="en-US" dirty="0">
                <a:solidFill>
                  <a:srgbClr val="262626"/>
                </a:solidFill>
              </a:rPr>
              <a:t> </a:t>
            </a:r>
            <a:r>
              <a:rPr lang="pl-PL" dirty="0">
                <a:solidFill>
                  <a:srgbClr val="262626"/>
                </a:solidFill>
              </a:rPr>
              <a:t>mieszkańców Kobyłki,</a:t>
            </a:r>
            <a:r>
              <a:rPr lang="en-US" dirty="0">
                <a:solidFill>
                  <a:srgbClr val="262626"/>
                </a:solidFill>
              </a:rPr>
              <a:t> </a:t>
            </a:r>
            <a:br>
              <a:rPr lang="en-US" dirty="0">
                <a:solidFill>
                  <a:srgbClr val="262626"/>
                </a:solidFill>
              </a:rPr>
            </a:br>
            <a:r>
              <a:rPr lang="en-US" dirty="0">
                <a:solidFill>
                  <a:srgbClr val="262626"/>
                </a:solidFill>
              </a:rPr>
              <a:t/>
            </a:r>
            <a:br>
              <a:rPr lang="en-US" dirty="0">
                <a:solidFill>
                  <a:srgbClr val="262626"/>
                </a:solidFill>
              </a:rPr>
            </a:br>
            <a:r>
              <a:rPr lang="en-US" dirty="0">
                <a:solidFill>
                  <a:srgbClr val="262626"/>
                </a:solidFill>
              </a:rPr>
              <a:t>Obecnie w </a:t>
            </a:r>
            <a:r>
              <a:rPr lang="pl-PL" dirty="0">
                <a:solidFill>
                  <a:srgbClr val="262626"/>
                </a:solidFill>
              </a:rPr>
              <a:t>siedzibie</a:t>
            </a:r>
            <a:r>
              <a:rPr lang="en-US" dirty="0">
                <a:solidFill>
                  <a:srgbClr val="262626"/>
                </a:solidFill>
              </a:rPr>
              <a:t> </a:t>
            </a:r>
            <a:r>
              <a:rPr lang="pl-PL" dirty="0">
                <a:solidFill>
                  <a:srgbClr val="262626"/>
                </a:solidFill>
              </a:rPr>
              <a:t>spółdzielni</a:t>
            </a:r>
            <a:r>
              <a:rPr lang="en-US" dirty="0">
                <a:solidFill>
                  <a:srgbClr val="262626"/>
                </a:solidFill>
              </a:rPr>
              <a:t> </a:t>
            </a:r>
            <a:r>
              <a:rPr lang="pl-PL" dirty="0">
                <a:solidFill>
                  <a:srgbClr val="262626"/>
                </a:solidFill>
              </a:rPr>
              <a:t>odbywają</a:t>
            </a:r>
            <a:r>
              <a:rPr lang="en-US" dirty="0">
                <a:solidFill>
                  <a:srgbClr val="262626"/>
                </a:solidFill>
              </a:rPr>
              <a:t> </a:t>
            </a:r>
            <a:r>
              <a:rPr lang="pl-PL" dirty="0">
                <a:solidFill>
                  <a:srgbClr val="262626"/>
                </a:solidFill>
              </a:rPr>
              <a:t>się</a:t>
            </a:r>
            <a:r>
              <a:rPr lang="en-US" dirty="0">
                <a:solidFill>
                  <a:srgbClr val="262626"/>
                </a:solidFill>
              </a:rPr>
              <a:t> </a:t>
            </a:r>
            <a:r>
              <a:rPr lang="pl-PL" dirty="0">
                <a:solidFill>
                  <a:srgbClr val="262626"/>
                </a:solidFill>
              </a:rPr>
              <a:t>warsztaty I spotkania, grupa samopomocowa dla osób w traumie i po stracie bliskiej osoby.</a:t>
            </a:r>
            <a:br>
              <a:rPr lang="pl-PL" dirty="0">
                <a:solidFill>
                  <a:srgbClr val="262626"/>
                </a:solidFill>
              </a:rPr>
            </a:br>
            <a:r>
              <a:rPr lang="en-US" dirty="0">
                <a:solidFill>
                  <a:srgbClr val="262626"/>
                </a:solidFill>
              </a:rPr>
              <a:t/>
            </a:r>
            <a:br>
              <a:rPr lang="en-US" dirty="0">
                <a:solidFill>
                  <a:srgbClr val="262626"/>
                </a:solidFill>
              </a:rPr>
            </a:br>
            <a:endParaRPr lang="pl-PL" dirty="0"/>
          </a:p>
        </p:txBody>
      </p:sp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xmlns="" id="{F7BAA0F4-1653-5571-2F1B-EF79FBBDC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982" y="2475864"/>
            <a:ext cx="4263676" cy="405953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9957EAFD-F821-9405-8AD7-56E42AF00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0326" y="1331512"/>
            <a:ext cx="1591720" cy="1591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C6BFE750-509C-1032-461B-621FC7EC3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1797" y="2128684"/>
            <a:ext cx="3467510" cy="26006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A1401970-4FFF-9BB7-B01D-85CD90877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7459" y="3934768"/>
            <a:ext cx="3467509" cy="26006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16393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D5B5CDD-F4DF-0E84-59DF-A436639E8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44513"/>
            <a:ext cx="8911687" cy="2110655"/>
          </a:xfrm>
        </p:spPr>
        <p:txBody>
          <a:bodyPr>
            <a:noAutofit/>
          </a:bodyPr>
          <a:lstStyle/>
          <a:p>
            <a:pPr algn="ctr"/>
            <a:r>
              <a:rPr lang="pl-PL" sz="1800" b="1" dirty="0"/>
              <a:t>Na specjalne zamówienie wykonujemy herbatki ziołowe, z własnych zbiorów ziół, zbieranych na terenie stawów Jadowskich. Wykonujemy też </a:t>
            </a:r>
            <a:br>
              <a:rPr lang="pl-PL" sz="1800" b="1" dirty="0"/>
            </a:br>
            <a:r>
              <a:rPr lang="pl-PL" sz="1800" b="1" dirty="0"/>
              <a:t>mydełka, </a:t>
            </a:r>
            <a:br>
              <a:rPr lang="pl-PL" sz="1800" b="1" dirty="0"/>
            </a:br>
            <a:r>
              <a:rPr lang="pl-PL" sz="1800" b="1" dirty="0"/>
              <a:t>świece, </a:t>
            </a:r>
            <a:br>
              <a:rPr lang="pl-PL" sz="1800" b="1" dirty="0"/>
            </a:br>
            <a:r>
              <a:rPr lang="pl-PL" sz="1800" b="1" dirty="0"/>
              <a:t>haftowane koszyczki i koszyczki prezentowe, </a:t>
            </a:r>
            <a:br>
              <a:rPr lang="pl-PL" sz="1800" b="1" dirty="0"/>
            </a:br>
            <a:r>
              <a:rPr lang="pl-PL" sz="1800" b="1" dirty="0"/>
              <a:t>haftowane podkładki pod herbatę  </a:t>
            </a:r>
            <a:endParaRPr lang="pl-PL" sz="1800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5BB0A2B1-D655-B6B5-7F4D-86B944AB85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320" y="1557615"/>
            <a:ext cx="2173165" cy="2897555"/>
          </a:xfr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8F50F67C-03CB-C1F6-F585-04E26B725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162" y="1852863"/>
            <a:ext cx="2004556" cy="2672741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EC35B30E-69D1-465A-98AB-1386F05EE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798" y="4602833"/>
            <a:ext cx="2800385" cy="2100289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A60004DB-BC04-842C-6D7D-D82821DEAB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3328" y="1557616"/>
            <a:ext cx="2800385" cy="2100289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xmlns="" id="{FE764A5C-815E-DC84-FC63-F00E1DBB87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2323" y="4687912"/>
            <a:ext cx="2573505" cy="1930129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xmlns="" id="{591B5C7B-CF84-F887-8768-A714B9A52B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8801" y="2219583"/>
            <a:ext cx="3314053" cy="1930129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xmlns="" id="{3E88135A-4E6F-F610-D2DF-47BD62B613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3667" y="3775546"/>
            <a:ext cx="2215842" cy="2954456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xmlns="" id="{DD8B3861-2F27-6E21-099B-90CF1B8AEB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20161" y="4316030"/>
            <a:ext cx="2439172" cy="243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9126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9C0917E-D935-7949-7A8E-FCA5F4BA1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0951" y="371447"/>
            <a:ext cx="8911687" cy="1280890"/>
          </a:xfrm>
        </p:spPr>
        <p:txBody>
          <a:bodyPr>
            <a:normAutofit/>
          </a:bodyPr>
          <a:lstStyle/>
          <a:p>
            <a:r>
              <a:rPr lang="pl-PL" sz="3600" dirty="0"/>
              <a:t>Nasze kolejne aktywności w terenie. </a:t>
            </a: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8B776ED1-2F7D-39BD-394E-E7A8723804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836" y="2535831"/>
            <a:ext cx="2680371" cy="3573830"/>
          </a:xfrm>
        </p:spPr>
      </p:pic>
      <p:pic>
        <p:nvPicPr>
          <p:cNvPr id="6" name="Symbol zastępczy zawartości 4">
            <a:extLst>
              <a:ext uri="{FF2B5EF4-FFF2-40B4-BE49-F238E27FC236}">
                <a16:creationId xmlns:a16="http://schemas.microsoft.com/office/drawing/2014/main" xmlns="" id="{695352B1-992C-3898-6382-3B675D134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68" y="2535831"/>
            <a:ext cx="2680371" cy="357382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53A8E185-C872-FA1C-EF6E-CFE66EC61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2566" y="1652337"/>
            <a:ext cx="1734669" cy="2312892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B59A84B5-BDC0-2CF5-DB88-D431A1E4DA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2566" y="4363962"/>
            <a:ext cx="1786175" cy="2382268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xmlns="" id="{ADCFA0FB-B03A-CC75-ED97-B7A2378FB7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4154" y="4322745"/>
            <a:ext cx="3274142" cy="2464702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7275AE16-6A68-2207-2709-6FB248147A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4929" y="1875861"/>
            <a:ext cx="3274142" cy="238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7208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29B9A6E-18EF-ABC3-709A-390BE2297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592826"/>
            <a:ext cx="10441858" cy="488663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pl-PL" sz="2100" dirty="0"/>
          </a:p>
          <a:p>
            <a:r>
              <a:rPr lang="pl-PL" sz="2200" dirty="0"/>
              <a:t>Zmiana w Zarządzie spółdzielni,</a:t>
            </a:r>
          </a:p>
          <a:p>
            <a:r>
              <a:rPr lang="pl-PL" sz="2200" dirty="0"/>
              <a:t>2 lata działalności – blisko 26 tys. zł straty,</a:t>
            </a:r>
          </a:p>
          <a:p>
            <a:r>
              <a:rPr lang="pl-PL" sz="2200" dirty="0"/>
              <a:t>Lustracja- obowiązkowa,</a:t>
            </a:r>
          </a:p>
          <a:p>
            <a:r>
              <a:rPr lang="pl-PL" sz="2200" dirty="0"/>
              <a:t>Nowe zlecenia????? Jakie? Skąd?</a:t>
            </a:r>
          </a:p>
          <a:p>
            <a:r>
              <a:rPr lang="pl-PL" sz="2200" dirty="0"/>
              <a:t>Zajmujemy się szkoleniami,</a:t>
            </a:r>
          </a:p>
          <a:p>
            <a:r>
              <a:rPr lang="pl-PL" sz="2200" dirty="0"/>
              <a:t>Warsztatami edukacyjnymi,</a:t>
            </a:r>
          </a:p>
          <a:p>
            <a:r>
              <a:rPr lang="pl-PL" sz="2200" dirty="0"/>
              <a:t>Zrealizowaliśmy zlecenie na pomalowanie przejść dla pieszych w Kobyłce na ul. Czarna Kawka,</a:t>
            </a:r>
          </a:p>
          <a:p>
            <a:r>
              <a:rPr lang="pl-PL" sz="2200" dirty="0"/>
              <a:t>Rozbiórkami placu zabaw w gminie Poświętne, </a:t>
            </a:r>
          </a:p>
          <a:p>
            <a:r>
              <a:rPr lang="pl-PL" sz="2200" dirty="0"/>
              <a:t>Wykonaliśmy zlecenie na przeprowadzkę archiwum powiatowego Urzędu Pracy w Radzyminie ,</a:t>
            </a:r>
          </a:p>
          <a:p>
            <a:r>
              <a:rPr lang="pl-PL" sz="2200" dirty="0"/>
              <a:t>Malowanie siedziby biblioteki w Jadowie,</a:t>
            </a:r>
          </a:p>
          <a:p>
            <a:r>
              <a:rPr lang="pl-PL" sz="2200" dirty="0"/>
              <a:t>Koszenie na terenie Kobyłki,</a:t>
            </a:r>
          </a:p>
          <a:p>
            <a:r>
              <a:rPr lang="pl-PL" sz="2200" dirty="0"/>
              <a:t>Czyszczenie nabrzeża Liwca oraz wycinka </a:t>
            </a:r>
            <a:r>
              <a:rPr lang="pl-PL" sz="2200" dirty="0" err="1"/>
              <a:t>zakrzaczeń</a:t>
            </a:r>
            <a:r>
              <a:rPr lang="pl-PL" sz="2200" dirty="0"/>
              <a:t> na terenie gm. Jadów.</a:t>
            </a:r>
          </a:p>
          <a:p>
            <a:r>
              <a:rPr lang="pl-PL" sz="2200" dirty="0"/>
              <a:t>Organizacja konferencji na zlecenia Miasta Kobyłka- przeciwdziałanie przemocy domowej,</a:t>
            </a:r>
          </a:p>
          <a:p>
            <a:r>
              <a:rPr lang="pl-PL" sz="2200" dirty="0"/>
              <a:t>Organizacja ruchu przed świętem miasta Kobyłka,</a:t>
            </a:r>
          </a:p>
          <a:p>
            <a:r>
              <a:rPr lang="pl-PL" sz="2200" dirty="0"/>
              <a:t>Organizacja Pikniku NGO- przy święcie miasta Kobyłka,</a:t>
            </a:r>
          </a:p>
          <a:p>
            <a:endParaRPr lang="pl-PL" sz="2200" dirty="0"/>
          </a:p>
          <a:p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xmlns="" id="{3411FAED-2DF9-F32E-DE94-7445916BE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r>
              <a:rPr lang="pl-PL" dirty="0"/>
              <a:t>Rok 2024 – rok wyzwań</a:t>
            </a:r>
          </a:p>
        </p:txBody>
      </p:sp>
    </p:spTree>
    <p:extLst>
      <p:ext uri="{BB962C8B-B14F-4D97-AF65-F5344CB8AC3E}">
        <p14:creationId xmlns:p14="http://schemas.microsoft.com/office/powerpoint/2010/main" xmlns="" val="3614726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D431264-2A78-2B3C-7853-7623E9E83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 2025 rok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2CECE9C-C3E8-AA42-61D9-81329FE75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Spółdzielnia otrzymała zlecenie:</a:t>
            </a:r>
          </a:p>
          <a:p>
            <a:pPr marL="0" indent="0">
              <a:buFontTx/>
              <a:buChar char="-"/>
            </a:pPr>
            <a:r>
              <a:rPr lang="pl-PL" dirty="0" smtClean="0"/>
              <a:t>Prowadzenie zajęć i warsztatów w Klubie Integracji Społecznej w mieście Ząbki </a:t>
            </a:r>
          </a:p>
          <a:p>
            <a:pPr marL="0" indent="0">
              <a:buNone/>
            </a:pPr>
            <a:r>
              <a:rPr lang="pl-PL" dirty="0" smtClean="0"/>
              <a:t>Planujemy współpracę z Ośrodkiem Pomocy Społecznej w Kobyłce w ramach prowadzenia usług opiekuńczych, z OPS Klembów, OPS Zielonka, PCPR Wołomin  </a:t>
            </a:r>
            <a:r>
              <a:rPr lang="pl-PL" smtClean="0"/>
              <a:t>oraz Gminą Jadów. </a:t>
            </a:r>
            <a:endParaRPr lang="pl-PL" dirty="0" smtClean="0"/>
          </a:p>
          <a:p>
            <a:pPr marL="0" indent="0"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128006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B81078E-EFA6-DBE9-D500-DBE52D5B4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xmlns="" id="{D8D9959F-4F0F-5DB6-1BCE-ECBFA730E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b="1" i="1" dirty="0"/>
              <a:t>DZIĘKUJ</a:t>
            </a:r>
            <a:r>
              <a:rPr lang="pl-PL" sz="7200" b="1" i="1" dirty="0"/>
              <a:t>Ę</a:t>
            </a:r>
            <a:r>
              <a:rPr lang="en-US" sz="5400" dirty="0"/>
              <a:t> </a:t>
            </a:r>
            <a:r>
              <a:rPr lang="pl-PL" sz="5400" dirty="0"/>
              <a:t/>
            </a:r>
            <a:br>
              <a:rPr lang="pl-PL" sz="5400" dirty="0"/>
            </a:br>
            <a:r>
              <a:rPr lang="pl-PL" sz="31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spoldzielnia.socjalna.podkowa@gmail.com</a:t>
            </a:r>
            <a:r>
              <a:rPr lang="pl-PL" sz="3100" dirty="0"/>
              <a:t/>
            </a:r>
            <a:br>
              <a:rPr lang="pl-PL" sz="3100" dirty="0"/>
            </a:br>
            <a:r>
              <a:rPr lang="pl-PL" sz="3100" dirty="0"/>
              <a:t>Prezes </a:t>
            </a:r>
            <a:r>
              <a:rPr lang="pl-PL" sz="2700" dirty="0"/>
              <a:t>Beata Jaroń – 604 223 896</a:t>
            </a:r>
            <a:br>
              <a:rPr lang="pl-PL" sz="2700" dirty="0"/>
            </a:br>
            <a:r>
              <a:rPr lang="pl-PL" sz="2700" dirty="0"/>
              <a:t>Wiceprezes Katarzyna Rostek – 608 662 458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xmlns="" val="62539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7E6A6A8-5E3C-3A8C-FCBC-BB4649316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46" y="1531373"/>
            <a:ext cx="5899354" cy="459412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1800" dirty="0">
                <a:solidFill>
                  <a:srgbClr val="262626"/>
                </a:solidFill>
              </a:rPr>
              <a:t>W </a:t>
            </a:r>
            <a:r>
              <a:rPr lang="pl-PL" sz="1800" dirty="0">
                <a:solidFill>
                  <a:srgbClr val="262626"/>
                </a:solidFill>
              </a:rPr>
              <a:t>dniu</a:t>
            </a:r>
            <a:r>
              <a:rPr lang="en-US" sz="1800" dirty="0">
                <a:solidFill>
                  <a:srgbClr val="262626"/>
                </a:solidFill>
              </a:rPr>
              <a:t> </a:t>
            </a:r>
            <a:r>
              <a:rPr lang="en-US" sz="1800" b="1" dirty="0">
                <a:solidFill>
                  <a:srgbClr val="262626"/>
                </a:solidFill>
              </a:rPr>
              <a:t>28 </a:t>
            </a:r>
            <a:r>
              <a:rPr lang="pl-PL" sz="1800" b="1" dirty="0">
                <a:solidFill>
                  <a:srgbClr val="262626"/>
                </a:solidFill>
              </a:rPr>
              <a:t>stycznia</a:t>
            </a:r>
            <a:r>
              <a:rPr lang="en-US" sz="1800" b="1" dirty="0">
                <a:solidFill>
                  <a:srgbClr val="262626"/>
                </a:solidFill>
              </a:rPr>
              <a:t> 2022r.</a:t>
            </a:r>
            <a:endParaRPr lang="pl-PL" sz="1800" b="1" dirty="0">
              <a:solidFill>
                <a:srgbClr val="262626"/>
              </a:solidFill>
            </a:endParaRPr>
          </a:p>
          <a:p>
            <a:pPr marL="457200" lvl="1" indent="0">
              <a:buNone/>
            </a:pPr>
            <a:r>
              <a:rPr lang="pl-PL" sz="1800" dirty="0">
                <a:solidFill>
                  <a:srgbClr val="262626"/>
                </a:solidFill>
              </a:rPr>
              <a:t>została</a:t>
            </a:r>
            <a:r>
              <a:rPr lang="en-US" sz="1800" dirty="0">
                <a:solidFill>
                  <a:srgbClr val="262626"/>
                </a:solidFill>
              </a:rPr>
              <a:t> po</a:t>
            </a:r>
            <a:r>
              <a:rPr lang="pl-PL" sz="1800" dirty="0">
                <a:solidFill>
                  <a:srgbClr val="262626"/>
                </a:solidFill>
              </a:rPr>
              <a:t>wołana</a:t>
            </a:r>
          </a:p>
          <a:p>
            <a:pPr marL="457200" lvl="1" indent="0">
              <a:buNone/>
            </a:pPr>
            <a:r>
              <a:rPr lang="pl-PL" sz="1800" b="1" i="1" dirty="0">
                <a:solidFill>
                  <a:srgbClr val="262626"/>
                </a:solidFill>
              </a:rPr>
              <a:t>Spółdzielnia</a:t>
            </a:r>
            <a:r>
              <a:rPr lang="en-US" sz="1800" b="1" i="1" dirty="0">
                <a:solidFill>
                  <a:srgbClr val="262626"/>
                </a:solidFill>
              </a:rPr>
              <a:t> </a:t>
            </a:r>
            <a:r>
              <a:rPr lang="pl-PL" sz="1800" b="1" i="1" dirty="0">
                <a:solidFill>
                  <a:srgbClr val="262626"/>
                </a:solidFill>
              </a:rPr>
              <a:t>Socjalna</a:t>
            </a:r>
            <a:r>
              <a:rPr lang="en-US" sz="1800" b="1" i="1" dirty="0">
                <a:solidFill>
                  <a:srgbClr val="262626"/>
                </a:solidFill>
              </a:rPr>
              <a:t> PODKOWA </a:t>
            </a:r>
            <a:endParaRPr lang="pl-PL" sz="1800" b="1" i="1" dirty="0">
              <a:solidFill>
                <a:srgbClr val="262626"/>
              </a:solidFill>
            </a:endParaRPr>
          </a:p>
          <a:p>
            <a:pPr marL="457200" lvl="1" indent="0">
              <a:buNone/>
            </a:pPr>
            <a:endParaRPr lang="pl-PL" sz="1800" b="1" i="1" dirty="0">
              <a:solidFill>
                <a:srgbClr val="262626"/>
              </a:solidFill>
            </a:endParaRPr>
          </a:p>
          <a:p>
            <a:pPr marL="457200" lvl="1" indent="0">
              <a:buNone/>
            </a:pPr>
            <a:endParaRPr lang="pl-PL" sz="1800" b="1" i="1" dirty="0">
              <a:solidFill>
                <a:srgbClr val="262626"/>
              </a:solidFill>
            </a:endParaRPr>
          </a:p>
          <a:p>
            <a:pPr marL="457200" lvl="1" indent="0">
              <a:buNone/>
            </a:pPr>
            <a:r>
              <a:rPr lang="pl-PL" sz="1800" b="1" i="1" dirty="0">
                <a:solidFill>
                  <a:srgbClr val="262626"/>
                </a:solidFill>
              </a:rPr>
              <a:t>spółdzielnia</a:t>
            </a:r>
            <a:r>
              <a:rPr lang="en-US" sz="1800" b="1" dirty="0">
                <a:solidFill>
                  <a:srgbClr val="262626"/>
                </a:solidFill>
              </a:rPr>
              <a:t> </a:t>
            </a:r>
            <a:r>
              <a:rPr lang="pl-PL" sz="1800" b="1" dirty="0">
                <a:solidFill>
                  <a:srgbClr val="262626"/>
                </a:solidFill>
              </a:rPr>
              <a:t>osób prawnych</a:t>
            </a:r>
          </a:p>
          <a:p>
            <a:pPr marL="457200" lvl="1" indent="0">
              <a:lnSpc>
                <a:spcPct val="170000"/>
              </a:lnSpc>
              <a:buNone/>
            </a:pPr>
            <a:r>
              <a:rPr lang="en-US" sz="1800" dirty="0">
                <a:solidFill>
                  <a:srgbClr val="262626"/>
                </a:solidFill>
              </a:rPr>
              <a:t>W </a:t>
            </a:r>
            <a:r>
              <a:rPr lang="en-US" sz="1800" dirty="0" err="1">
                <a:solidFill>
                  <a:srgbClr val="262626"/>
                </a:solidFill>
              </a:rPr>
              <a:t>założeniu</a:t>
            </a:r>
            <a:r>
              <a:rPr lang="en-US" sz="1800" dirty="0">
                <a:solidFill>
                  <a:srgbClr val="262626"/>
                </a:solidFill>
              </a:rPr>
              <a:t> </a:t>
            </a:r>
            <a:r>
              <a:rPr lang="en-US" sz="1800" dirty="0" err="1">
                <a:solidFill>
                  <a:srgbClr val="262626"/>
                </a:solidFill>
              </a:rPr>
              <a:t>Spółdzielnia</a:t>
            </a:r>
            <a:r>
              <a:rPr lang="en-US" sz="1800" dirty="0">
                <a:solidFill>
                  <a:srgbClr val="262626"/>
                </a:solidFill>
              </a:rPr>
              <a:t> </a:t>
            </a:r>
            <a:r>
              <a:rPr lang="en-US" sz="1800" dirty="0" err="1">
                <a:solidFill>
                  <a:srgbClr val="262626"/>
                </a:solidFill>
              </a:rPr>
              <a:t>Socjalna</a:t>
            </a:r>
            <a:r>
              <a:rPr lang="en-US" sz="1800" dirty="0">
                <a:solidFill>
                  <a:srgbClr val="262626"/>
                </a:solidFill>
              </a:rPr>
              <a:t> PODKOWA </a:t>
            </a:r>
            <a:r>
              <a:rPr lang="en-US" sz="1800" dirty="0" err="1">
                <a:solidFill>
                  <a:srgbClr val="262626"/>
                </a:solidFill>
              </a:rPr>
              <a:t>przewidziała</a:t>
            </a:r>
            <a:r>
              <a:rPr lang="en-US" sz="1800" dirty="0">
                <a:solidFill>
                  <a:srgbClr val="262626"/>
                </a:solidFill>
              </a:rPr>
              <a:t> </a:t>
            </a:r>
            <a:r>
              <a:rPr lang="en-US" sz="1800" dirty="0" err="1">
                <a:solidFill>
                  <a:srgbClr val="262626"/>
                </a:solidFill>
              </a:rPr>
              <a:t>świadczenie</a:t>
            </a:r>
            <a:r>
              <a:rPr lang="en-US" sz="1800" dirty="0">
                <a:solidFill>
                  <a:srgbClr val="262626"/>
                </a:solidFill>
              </a:rPr>
              <a:t> </a:t>
            </a:r>
            <a:r>
              <a:rPr lang="en-US" sz="1800" dirty="0" err="1">
                <a:solidFill>
                  <a:srgbClr val="262626"/>
                </a:solidFill>
              </a:rPr>
              <a:t>usług</a:t>
            </a:r>
            <a:r>
              <a:rPr lang="en-US" sz="1800" dirty="0">
                <a:solidFill>
                  <a:srgbClr val="262626"/>
                </a:solidFill>
              </a:rPr>
              <a:t> </a:t>
            </a:r>
            <a:r>
              <a:rPr lang="en-US" sz="1800" dirty="0" err="1">
                <a:solidFill>
                  <a:srgbClr val="262626"/>
                </a:solidFill>
              </a:rPr>
              <a:t>opiekuńczych</a:t>
            </a:r>
            <a:r>
              <a:rPr lang="en-US" sz="1800" dirty="0">
                <a:solidFill>
                  <a:srgbClr val="262626"/>
                </a:solidFill>
              </a:rPr>
              <a:t> </a:t>
            </a:r>
            <a:r>
              <a:rPr lang="en-US" sz="1800" dirty="0" err="1">
                <a:solidFill>
                  <a:srgbClr val="262626"/>
                </a:solidFill>
              </a:rPr>
              <a:t>i</a:t>
            </a:r>
            <a:r>
              <a:rPr lang="en-US" sz="1800" dirty="0">
                <a:solidFill>
                  <a:srgbClr val="262626"/>
                </a:solidFill>
              </a:rPr>
              <a:t> </a:t>
            </a:r>
            <a:r>
              <a:rPr lang="en-US" sz="1800" dirty="0" err="1">
                <a:solidFill>
                  <a:srgbClr val="262626"/>
                </a:solidFill>
              </a:rPr>
              <a:t>usług</a:t>
            </a:r>
            <a:r>
              <a:rPr lang="en-US" sz="1800" dirty="0">
                <a:solidFill>
                  <a:srgbClr val="262626"/>
                </a:solidFill>
              </a:rPr>
              <a:t> </a:t>
            </a:r>
            <a:r>
              <a:rPr lang="en-US" sz="1800" dirty="0" err="1">
                <a:solidFill>
                  <a:srgbClr val="262626"/>
                </a:solidFill>
              </a:rPr>
              <a:t>porządkowych</a:t>
            </a:r>
            <a:endParaRPr lang="pl-PL" sz="1800" dirty="0">
              <a:solidFill>
                <a:srgbClr val="262626"/>
              </a:solidFill>
            </a:endParaRPr>
          </a:p>
          <a:p>
            <a:pPr marL="457200" lvl="1" indent="0">
              <a:buNone/>
            </a:pPr>
            <a:endParaRPr lang="pl-PL" sz="2000" b="1" dirty="0">
              <a:solidFill>
                <a:srgbClr val="262626"/>
              </a:solidFill>
            </a:endParaRPr>
          </a:p>
          <a:p>
            <a:pPr marL="457200" lvl="1" indent="0">
              <a:buNone/>
            </a:pPr>
            <a:endParaRPr lang="pl-PL" sz="2000" b="1" dirty="0">
              <a:solidFill>
                <a:srgbClr val="262626"/>
              </a:solidFill>
            </a:endParaRPr>
          </a:p>
        </p:txBody>
      </p:sp>
      <p:pic>
        <p:nvPicPr>
          <p:cNvPr id="4" name="Obraz 3" descr="Obraz zawierający tekst, osoba, podłoże, pozujący&#10;&#10;Opis wygenerowany automatycznie">
            <a:extLst>
              <a:ext uri="{FF2B5EF4-FFF2-40B4-BE49-F238E27FC236}">
                <a16:creationId xmlns:a16="http://schemas.microsoft.com/office/drawing/2014/main" xmlns="" id="{5C9581B4-876B-30D1-9D07-28AE0B85F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328359"/>
            <a:ext cx="5933493" cy="4450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453AEF2C-3902-4C61-C255-6877ED67885E}"/>
              </a:ext>
            </a:extLst>
          </p:cNvPr>
          <p:cNvSpPr txBox="1"/>
          <p:nvPr/>
        </p:nvSpPr>
        <p:spPr>
          <a:xfrm>
            <a:off x="6825907" y="5202166"/>
            <a:ext cx="4119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 algn="ctr">
              <a:buNone/>
            </a:pPr>
            <a:r>
              <a:rPr lang="pl-PL" sz="1800" dirty="0"/>
              <a:t>Wpis do KRS otrzymaliśmy  </a:t>
            </a:r>
          </a:p>
          <a:p>
            <a:pPr marL="457200" lvl="1" indent="0" algn="ctr">
              <a:buNone/>
            </a:pPr>
            <a:r>
              <a:rPr lang="pl-PL" sz="1800" dirty="0"/>
              <a:t>01czerwca 2022 roku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038090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15E69DA-BA71-3836-A758-089A255F3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to jest i czym się zajmuje?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E380674-58A1-1B0B-A923-8B2608C31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Według polskiego prawa jest podmiotem łączącym cechy przedsiębiorstwa oraz organizacji pozarządowej. Pracownikami spółdzielni socjalnej są osoby z wykluczenia społecznego.</a:t>
            </a:r>
          </a:p>
          <a:p>
            <a:r>
              <a:rPr lang="pl-PL" dirty="0"/>
              <a:t>Działamy na rzecz społecznej i zawodowej reintegracji jej członków oraz pracowników m.in. W celu odbudowania i podtrzymania umiejętności pełnienia ról społecznych w miejscu pracy i zdolności do samodzielnego świadczenia pracy na rynku pracy.      </a:t>
            </a:r>
          </a:p>
          <a:p>
            <a:pPr marL="0" indent="0">
              <a:buNone/>
            </a:pPr>
            <a:r>
              <a:rPr lang="pl-PL" dirty="0"/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680261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65E6BDF-FE23-FB58-225E-91D0B480D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Historia powstania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865B9AD-9190-6ADA-46F6-0DD1D0111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8297" y="1533831"/>
            <a:ext cx="9646315" cy="444621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2022 r. otrzymaliśmy wsparcie finansowe na utworzenie 5 miejsc pracy. 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 tys. Z Ośrodka Wsparcia Ekonomii Społecznej 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tys. Z FISE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</a:t>
            </a:r>
            <a:r>
              <a:rPr lang="pl-PL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pracownicy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uko</a:t>
            </a:r>
            <a:r>
              <a:rPr lang="pl-PL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ń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czy</a:t>
            </a:r>
            <a:r>
              <a:rPr lang="pl-PL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kurs</a:t>
            </a:r>
            <a:r>
              <a:rPr lang="pl-PL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„Opiekun osoby starszej i niepełnosprawnej</a:t>
            </a:r>
            <a:br>
              <a:rPr lang="pl-PL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iostr</a:t>
            </a:r>
            <a:r>
              <a:rPr lang="pl-PL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PCK</a:t>
            </a:r>
            <a:r>
              <a:rPr lang="pl-PL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kurs</a:t>
            </a:r>
            <a: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pilarza</a:t>
            </a:r>
            <a:r>
              <a:rPr lang="pl-PL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dla jednego pracownika gospodarczego,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zakupiliśmy samochód Peugeot </a:t>
            </a:r>
            <a:r>
              <a:rPr lang="pl-PL" sz="2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Boxer</a:t>
            </a:r>
            <a:r>
              <a:rPr lang="pl-PL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kosiarkę samojezdną, pług śnieżny, kosy spalinowe, wyposażenie biura, drobny sprzęt ogrodniczy, itp..</a:t>
            </a:r>
            <a:endParaRPr lang="en-US" sz="1400" dirty="0">
              <a:solidFill>
                <a:srgbClr val="262626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469546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A42DB7C-F7E7-1615-4302-4BEE37FD8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681318" y="663439"/>
            <a:ext cx="1422886" cy="840896"/>
          </a:xfrm>
        </p:spPr>
        <p:txBody>
          <a:bodyPr/>
          <a:lstStyle/>
          <a:p>
            <a:r>
              <a:rPr lang="pl-PL" dirty="0"/>
              <a:t>2022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16C8E69-50EB-4AF0-A4EF-BA7A28A1C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1318" y="195662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Realizowaliśmy:</a:t>
            </a:r>
          </a:p>
          <a:p>
            <a:pPr marL="0" indent="0">
              <a:buNone/>
            </a:pPr>
            <a:r>
              <a:rPr lang="pl-PL" sz="2200" dirty="0"/>
              <a:t>1) usługi opiekuńcze zat. 12 os Podopieczni 32 w Kobyłce,</a:t>
            </a:r>
          </a:p>
          <a:p>
            <a:pPr marL="0" indent="0">
              <a:buNone/>
            </a:pPr>
            <a:r>
              <a:rPr lang="pl-PL" sz="2200" dirty="0"/>
              <a:t>2) usługi porządkowe zat. 3 os etat (wycinka </a:t>
            </a:r>
            <a:r>
              <a:rPr lang="pl-PL" sz="2200" dirty="0" err="1"/>
              <a:t>zakrzaczeń</a:t>
            </a:r>
            <a:r>
              <a:rPr lang="pl-PL" sz="2200" dirty="0"/>
              <a:t> na terenie gm. Jadów),</a:t>
            </a:r>
          </a:p>
          <a:p>
            <a:pPr marL="0" indent="0">
              <a:buNone/>
            </a:pPr>
            <a:r>
              <a:rPr lang="pl-PL" sz="2200" dirty="0"/>
              <a:t>3) program Integracja Społeczna droga samodzielności 35 000 zł beneficjenci 30 os.</a:t>
            </a:r>
          </a:p>
          <a:p>
            <a:pPr marL="0" indent="0">
              <a:buNone/>
            </a:pPr>
            <a:r>
              <a:rPr lang="pl-PL" sz="2200" dirty="0"/>
              <a:t>4) stroiki, myjki drobne rękodzieło.   </a:t>
            </a:r>
          </a:p>
        </p:txBody>
      </p:sp>
    </p:spTree>
    <p:extLst>
      <p:ext uri="{BB962C8B-B14F-4D97-AF65-F5344CB8AC3E}">
        <p14:creationId xmlns:p14="http://schemas.microsoft.com/office/powerpoint/2010/main" xmlns="" val="2126450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638598F-01C7-005B-A913-305D34BF0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538" y="659635"/>
            <a:ext cx="2775489" cy="870393"/>
          </a:xfrm>
        </p:spPr>
        <p:txBody>
          <a:bodyPr/>
          <a:lstStyle/>
          <a:p>
            <a:r>
              <a:rPr lang="pl-PL" dirty="0"/>
              <a:t>2023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6E1BEC4-13FB-0031-1FF9-7B617870E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3747" y="1530028"/>
            <a:ext cx="9946916" cy="5932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1) usługi opiekuńcze 13 pod. 20  ( 808 godzin wrzesień )- Kobyłka</a:t>
            </a:r>
          </a:p>
          <a:p>
            <a:pPr marL="0" indent="0">
              <a:buNone/>
            </a:pPr>
            <a:r>
              <a:rPr lang="pl-PL" dirty="0"/>
              <a:t>AOON zat. 15 pod. 20 ( 1287,5 ) Kobyłka</a:t>
            </a:r>
          </a:p>
          <a:p>
            <a:pPr marL="0" indent="0">
              <a:buNone/>
            </a:pPr>
            <a:r>
              <a:rPr lang="pl-PL" dirty="0"/>
              <a:t>3) opieka </a:t>
            </a:r>
            <a:r>
              <a:rPr lang="pl-PL" dirty="0" err="1"/>
              <a:t>wytchnieniowa</a:t>
            </a:r>
            <a:r>
              <a:rPr lang="pl-PL" dirty="0"/>
              <a:t> zat. 3 pod 4 ( 90 )Kobyłka</a:t>
            </a:r>
          </a:p>
          <a:p>
            <a:pPr marL="0" indent="0">
              <a:buNone/>
            </a:pPr>
            <a:r>
              <a:rPr lang="pl-PL" dirty="0"/>
              <a:t>4) AOON PCPR zat. 4 pod. 37 (22460)pow. wołomiński</a:t>
            </a:r>
          </a:p>
          <a:p>
            <a:pPr marL="0" indent="0">
              <a:buNone/>
            </a:pPr>
            <a:r>
              <a:rPr lang="pl-PL" dirty="0"/>
              <a:t>5) usługi porządkowe 3 os. Od 1.10.2023 2os Jadów</a:t>
            </a:r>
          </a:p>
          <a:p>
            <a:pPr marL="0" indent="0">
              <a:buNone/>
            </a:pPr>
            <a:r>
              <a:rPr lang="pl-PL" dirty="0"/>
              <a:t>6) opieka 75+, zat. 4 pod.  Pod. 11  ( 149 ) Ząbki</a:t>
            </a:r>
          </a:p>
          <a:p>
            <a:pPr marL="0" indent="0">
              <a:buNone/>
            </a:pPr>
            <a:r>
              <a:rPr lang="pl-PL" dirty="0"/>
              <a:t>7) usługi opiekuńcze  zat. 4 pod 11 (149) Zielonka</a:t>
            </a:r>
          </a:p>
          <a:p>
            <a:pPr marL="0" indent="0">
              <a:buNone/>
            </a:pPr>
            <a:r>
              <a:rPr lang="pl-PL" dirty="0"/>
              <a:t>8) integracja społeczna 2 – 60 000 (psycholog, asystent, </a:t>
            </a:r>
            <a:r>
              <a:rPr lang="pl-PL" dirty="0" err="1"/>
              <a:t>coach</a:t>
            </a:r>
            <a:r>
              <a:rPr lang="pl-PL" dirty="0"/>
              <a:t>)Kobyłka</a:t>
            </a:r>
          </a:p>
          <a:p>
            <a:pPr marL="0" indent="0">
              <a:buNone/>
            </a:pPr>
            <a:r>
              <a:rPr lang="pl-PL" dirty="0"/>
              <a:t>9) przedsiębiorstwo społeczne+ 24000 zł – konkurs </a:t>
            </a:r>
            <a:r>
              <a:rPr lang="pl-PL" dirty="0" err="1"/>
              <a:t>MRPiPS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10) przygotowanie PROO 1A na 2024 – bez dofinansowania</a:t>
            </a:r>
          </a:p>
          <a:p>
            <a:pPr marL="0" indent="0">
              <a:buNone/>
            </a:pPr>
            <a:r>
              <a:rPr lang="pl-PL" dirty="0"/>
              <a:t>11) udostępnianie Sali za zgodą m. Kobyłka</a:t>
            </a:r>
          </a:p>
          <a:p>
            <a:pPr marL="0" indent="0">
              <a:buNone/>
            </a:pPr>
            <a:r>
              <a:rPr lang="pl-PL" dirty="0"/>
              <a:t>12) usługi komercyjne 2 os. Kobyłka i 1os. Zielonka </a:t>
            </a:r>
          </a:p>
          <a:p>
            <a:pPr marL="0" indent="0">
              <a:buNone/>
            </a:pPr>
            <a:r>
              <a:rPr lang="pl-PL" dirty="0"/>
              <a:t>Nagroda - Znak jakości ekonomii społecznej 3 miejsce-  Debiut roku </a:t>
            </a:r>
          </a:p>
        </p:txBody>
      </p:sp>
    </p:spTree>
    <p:extLst>
      <p:ext uri="{BB962C8B-B14F-4D97-AF65-F5344CB8AC3E}">
        <p14:creationId xmlns:p14="http://schemas.microsoft.com/office/powerpoint/2010/main" xmlns="" val="3392933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2E7E177-8B6E-6D45-3BEE-81A37FDE0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332" y="673272"/>
            <a:ext cx="1821759" cy="772071"/>
          </a:xfrm>
        </p:spPr>
        <p:txBody>
          <a:bodyPr/>
          <a:lstStyle/>
          <a:p>
            <a:r>
              <a:rPr lang="pl-PL" dirty="0"/>
              <a:t>2024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678513C-5119-9A2C-425D-8B9A61016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8332" y="1445343"/>
            <a:ext cx="9677926" cy="514227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sz="2000" dirty="0"/>
              <a:t>1) usługi opiekuńcze 16 (1100 godzin wrzesień)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2000" dirty="0"/>
              <a:t>podopiecznych 30 osób Kobyłka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2000" dirty="0"/>
              <a:t>2) A00N zat. 17 (1728 g ) podopiecznych 21 osób Kobyłka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2000" dirty="0"/>
              <a:t>3) Opieka </a:t>
            </a:r>
            <a:r>
              <a:rPr lang="pl-PL" sz="2000" dirty="0" err="1"/>
              <a:t>wytchnieniowa</a:t>
            </a:r>
            <a:r>
              <a:rPr lang="pl-PL" sz="2000" dirty="0"/>
              <a:t> zat. 3 pod. 4 ( 90 godz. 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2000" dirty="0"/>
              <a:t>4) Usługi opiekuńcze  zat.4 pod. 15 ( 204 )Zielonka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2000" dirty="0"/>
              <a:t>5) Projekt Integracja społeczna 3 - 80 000 psycholog, asystent, </a:t>
            </a:r>
            <a:r>
              <a:rPr lang="pl-PL" sz="2000" dirty="0" err="1"/>
              <a:t>coach</a:t>
            </a:r>
            <a:r>
              <a:rPr lang="pl-PL" sz="2000" dirty="0"/>
              <a:t>, 20 osób uczestników,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2000" dirty="0"/>
              <a:t>6) Klub Smyka – 50 tys. 18 dzieci + opiekunowie,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2000" dirty="0"/>
              <a:t>7) Projekt „Warto być przedsiębiorstwem społecznym”,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2000" dirty="0"/>
              <a:t>Zlecenia prywatne: usługi opiekuńcze oraz porządkowe,</a:t>
            </a:r>
          </a:p>
        </p:txBody>
      </p:sp>
    </p:spTree>
    <p:extLst>
      <p:ext uri="{BB962C8B-B14F-4D97-AF65-F5344CB8AC3E}">
        <p14:creationId xmlns:p14="http://schemas.microsoft.com/office/powerpoint/2010/main" xmlns="" val="2263373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xmlns="" id="{E0FA07C1-DA25-124C-E606-02F222B1C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135" y="355153"/>
            <a:ext cx="3097161" cy="58739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3200" b="1" dirty="0"/>
              <a:t>„Klubik smyka’’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BFD31DE4-3C63-52F1-A9A7-2CA017DB0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002" y="999083"/>
            <a:ext cx="2143865" cy="284657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476395F4-5AD2-55D9-7FAF-79DAAA22C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676" y="4099503"/>
            <a:ext cx="1969682" cy="26153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91D2DED3-A8A9-09A4-F375-80E04755B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149" y="1128440"/>
            <a:ext cx="2189294" cy="2906896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25C472D3-8CA1-0C80-950B-2EECD149EF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743" y="4099503"/>
            <a:ext cx="1961349" cy="26153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D56402AC-C145-2232-6B2C-ABE53129C4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4927" y="1329121"/>
            <a:ext cx="2189293" cy="2919057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xmlns="" id="{85AFA750-597D-4221-EF2B-CEEBA36AB3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3379" y="4363675"/>
            <a:ext cx="3134838" cy="235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805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2544C32-58C0-ABAF-67AE-0DCF2A804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736" y="2871019"/>
            <a:ext cx="8915400" cy="3777622"/>
          </a:xfrm>
        </p:spPr>
        <p:txBody>
          <a:bodyPr/>
          <a:lstStyle/>
          <a:p>
            <a:r>
              <a:rPr lang="pl-PL" dirty="0"/>
              <a:t>Uczestnicy 20 osób z obszaru wykluczenia społecznego </a:t>
            </a:r>
          </a:p>
          <a:p>
            <a:r>
              <a:rPr lang="pl-PL" dirty="0"/>
              <a:t>Oferta:</a:t>
            </a:r>
          </a:p>
          <a:p>
            <a:r>
              <a:rPr lang="pl-PL" dirty="0"/>
              <a:t>Psycholog</a:t>
            </a:r>
          </a:p>
          <a:p>
            <a:r>
              <a:rPr lang="pl-PL" dirty="0"/>
              <a:t>Doradca  zawodowy </a:t>
            </a:r>
          </a:p>
          <a:p>
            <a:r>
              <a:rPr lang="pl-PL" dirty="0"/>
              <a:t>Asystent rodziny</a:t>
            </a:r>
          </a:p>
          <a:p>
            <a:r>
              <a:rPr lang="pl-PL" dirty="0"/>
              <a:t>Monitoring i ewaluacja strategii rozwiązywania problemów społecznych </a:t>
            </a:r>
          </a:p>
        </p:txBody>
      </p:sp>
      <p:pic>
        <p:nvPicPr>
          <p:cNvPr id="4" name="Obraz 3" descr="Obraz zawierający mapa&#10;&#10;Opis wygenerowany automatycznie">
            <a:extLst>
              <a:ext uri="{FF2B5EF4-FFF2-40B4-BE49-F238E27FC236}">
                <a16:creationId xmlns:a16="http://schemas.microsoft.com/office/drawing/2014/main" xmlns="" id="{9CC12353-93A6-3564-11D7-8701611D68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06" r="5844"/>
          <a:stretch/>
        </p:blipFill>
        <p:spPr>
          <a:xfrm>
            <a:off x="476661" y="1795871"/>
            <a:ext cx="2915468" cy="4550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xmlns="" id="{AC3E85D9-6027-3055-04A0-9F671AE70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1729" y="332870"/>
            <a:ext cx="6254186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,,Integracja Społeczna</a:t>
            </a:r>
            <a:br>
              <a:rPr lang="pl-PL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drogą do samodzielności’’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83586608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921</TotalTime>
  <Words>670</Words>
  <Application>Microsoft Office PowerPoint</Application>
  <PresentationFormat>Niestandardowy</PresentationFormat>
  <Paragraphs>85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Smuga</vt:lpstr>
      <vt:lpstr>Slajd 1</vt:lpstr>
      <vt:lpstr>Slajd 2</vt:lpstr>
      <vt:lpstr>Co to jest i czym się zajmuje?</vt:lpstr>
      <vt:lpstr>Historia powstania</vt:lpstr>
      <vt:lpstr>2022</vt:lpstr>
      <vt:lpstr>2023</vt:lpstr>
      <vt:lpstr>2024</vt:lpstr>
      <vt:lpstr>Slajd 8</vt:lpstr>
      <vt:lpstr>,,Integracja Społeczna  drogą do samodzielności’’  </vt:lpstr>
      <vt:lpstr>Slajd 10</vt:lpstr>
      <vt:lpstr>Slajd 11</vt:lpstr>
      <vt:lpstr>Na specjalne zamówienie wykonujemy herbatki ziołowe, z własnych zbiorów ziół, zbieranych na terenie stawów Jadowskich. Wykonujemy też  mydełka,  świece,  haftowane koszyczki i koszyczki prezentowe,  haftowane podkładki pod herbatę  </vt:lpstr>
      <vt:lpstr>Nasze kolejne aktywności w terenie. </vt:lpstr>
      <vt:lpstr>Rok 2024 – rok wyzwań</vt:lpstr>
      <vt:lpstr>Na 2025 rok  </vt:lpstr>
      <vt:lpstr>Slajd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Katarzyna Rostek</dc:creator>
  <cp:lastModifiedBy>Beata</cp:lastModifiedBy>
  <cp:revision>7</cp:revision>
  <dcterms:created xsi:type="dcterms:W3CDTF">2024-10-23T12:51:54Z</dcterms:created>
  <dcterms:modified xsi:type="dcterms:W3CDTF">2024-10-28T12:01:01Z</dcterms:modified>
</cp:coreProperties>
</file>