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5" r:id="rId3"/>
    <p:sldId id="258" r:id="rId4"/>
    <p:sldId id="259" r:id="rId5"/>
    <p:sldId id="263" r:id="rId6"/>
    <p:sldId id="291" r:id="rId7"/>
    <p:sldId id="281" r:id="rId8"/>
    <p:sldId id="260" r:id="rId9"/>
    <p:sldId id="261" r:id="rId10"/>
    <p:sldId id="329" r:id="rId11"/>
    <p:sldId id="330" r:id="rId12"/>
    <p:sldId id="267" r:id="rId13"/>
    <p:sldId id="270" r:id="rId14"/>
    <p:sldId id="292" r:id="rId15"/>
    <p:sldId id="317" r:id="rId16"/>
    <p:sldId id="286" r:id="rId17"/>
    <p:sldId id="302" r:id="rId18"/>
    <p:sldId id="304" r:id="rId19"/>
    <p:sldId id="262" r:id="rId20"/>
    <p:sldId id="323" r:id="rId21"/>
    <p:sldId id="324" r:id="rId22"/>
    <p:sldId id="310" r:id="rId23"/>
    <p:sldId id="311" r:id="rId24"/>
    <p:sldId id="312" r:id="rId25"/>
    <p:sldId id="322" r:id="rId26"/>
    <p:sldId id="318" r:id="rId27"/>
    <p:sldId id="321" r:id="rId28"/>
    <p:sldId id="293" r:id="rId29"/>
    <p:sldId id="294" r:id="rId30"/>
    <p:sldId id="295" r:id="rId31"/>
    <p:sldId id="296" r:id="rId32"/>
    <p:sldId id="297" r:id="rId33"/>
    <p:sldId id="298" r:id="rId34"/>
    <p:sldId id="314" r:id="rId35"/>
    <p:sldId id="315" r:id="rId36"/>
    <p:sldId id="290" r:id="rId37"/>
    <p:sldId id="303" r:id="rId38"/>
    <p:sldId id="313" r:id="rId39"/>
    <p:sldId id="306" r:id="rId40"/>
    <p:sldId id="316" r:id="rId41"/>
    <p:sldId id="319" r:id="rId42"/>
    <p:sldId id="307" r:id="rId43"/>
    <p:sldId id="320" r:id="rId44"/>
    <p:sldId id="326" r:id="rId45"/>
    <p:sldId id="327" r:id="rId46"/>
    <p:sldId id="328" r:id="rId47"/>
    <p:sldId id="308" r:id="rId48"/>
    <p:sldId id="309" r:id="rId49"/>
    <p:sldId id="299" r:id="rId50"/>
    <p:sldId id="325" r:id="rId51"/>
    <p:sldId id="300" r:id="rId52"/>
    <p:sldId id="301" r:id="rId53"/>
    <p:sldId id="264" r:id="rId54"/>
    <p:sldId id="265" r:id="rId55"/>
    <p:sldId id="305" r:id="rId5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8" autoAdjust="0"/>
    <p:restoredTop sz="94660"/>
  </p:normalViewPr>
  <p:slideViewPr>
    <p:cSldViewPr snapToGrid="0">
      <p:cViewPr varScale="1">
        <p:scale>
          <a:sx n="62" d="100"/>
          <a:sy n="62" d="100"/>
        </p:scale>
        <p:origin x="26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116CF7-CC44-4CEB-AD14-B3BFF383E4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13FA8B5-94E9-43F5-BD06-B378D3496440}">
      <dgm:prSet/>
      <dgm:spPr/>
      <dgm:t>
        <a:bodyPr/>
        <a:lstStyle/>
        <a:p>
          <a:r>
            <a:rPr lang="pl-PL"/>
            <a:t>W wieku 18-65lat – 44 osoby</a:t>
          </a:r>
          <a:endParaRPr lang="en-US"/>
        </a:p>
      </dgm:t>
    </dgm:pt>
    <dgm:pt modelId="{EEB1B541-91B2-4160-95CC-25DCD3C69379}" type="parTrans" cxnId="{01FEDD43-A48E-4E3E-AF8C-E4512486F5E1}">
      <dgm:prSet/>
      <dgm:spPr/>
      <dgm:t>
        <a:bodyPr/>
        <a:lstStyle/>
        <a:p>
          <a:endParaRPr lang="en-US"/>
        </a:p>
      </dgm:t>
    </dgm:pt>
    <dgm:pt modelId="{F5F15714-71EC-48C8-B2F2-69F1D63DF088}" type="sibTrans" cxnId="{01FEDD43-A48E-4E3E-AF8C-E4512486F5E1}">
      <dgm:prSet/>
      <dgm:spPr/>
      <dgm:t>
        <a:bodyPr/>
        <a:lstStyle/>
        <a:p>
          <a:endParaRPr lang="en-US"/>
        </a:p>
      </dgm:t>
    </dgm:pt>
    <dgm:pt modelId="{BB95B827-04E6-453C-8043-F8EB72BDDF08}">
      <dgm:prSet/>
      <dgm:spPr/>
      <dgm:t>
        <a:bodyPr/>
        <a:lstStyle/>
        <a:p>
          <a:r>
            <a:rPr lang="pl-PL"/>
            <a:t>W wieku powyżej 65 lat – 4 osoby</a:t>
          </a:r>
          <a:endParaRPr lang="en-US"/>
        </a:p>
      </dgm:t>
    </dgm:pt>
    <dgm:pt modelId="{77DDE7CA-D3A0-453D-97C6-B8EB3890D569}" type="parTrans" cxnId="{D3534DA5-6AE1-42EA-90E1-06234E60C27D}">
      <dgm:prSet/>
      <dgm:spPr/>
      <dgm:t>
        <a:bodyPr/>
        <a:lstStyle/>
        <a:p>
          <a:endParaRPr lang="en-US"/>
        </a:p>
      </dgm:t>
    </dgm:pt>
    <dgm:pt modelId="{F475540A-9820-44FE-852B-02C472724E8D}" type="sibTrans" cxnId="{D3534DA5-6AE1-42EA-90E1-06234E60C27D}">
      <dgm:prSet/>
      <dgm:spPr/>
      <dgm:t>
        <a:bodyPr/>
        <a:lstStyle/>
        <a:p>
          <a:endParaRPr lang="en-US"/>
        </a:p>
      </dgm:t>
    </dgm:pt>
    <dgm:pt modelId="{973615F7-2DBD-4B80-BE93-0A006CD937B5}">
      <dgm:prSet/>
      <dgm:spPr/>
      <dgm:t>
        <a:bodyPr/>
        <a:lstStyle/>
        <a:p>
          <a:r>
            <a:rPr lang="pl-PL"/>
            <a:t>Mogący brać bezpośredni udział w akcjach ratowniczo-gaśniczych: 32 osoby</a:t>
          </a:r>
          <a:endParaRPr lang="en-US"/>
        </a:p>
      </dgm:t>
    </dgm:pt>
    <dgm:pt modelId="{917C81C2-1496-42F2-ACFE-910984522B3D}" type="parTrans" cxnId="{E51BB133-413E-40E8-9641-08C9F37687EF}">
      <dgm:prSet/>
      <dgm:spPr/>
      <dgm:t>
        <a:bodyPr/>
        <a:lstStyle/>
        <a:p>
          <a:endParaRPr lang="en-US"/>
        </a:p>
      </dgm:t>
    </dgm:pt>
    <dgm:pt modelId="{651BC89A-2AEB-401A-9C2F-91A9270B91C8}" type="sibTrans" cxnId="{E51BB133-413E-40E8-9641-08C9F37687EF}">
      <dgm:prSet/>
      <dgm:spPr/>
      <dgm:t>
        <a:bodyPr/>
        <a:lstStyle/>
        <a:p>
          <a:endParaRPr lang="en-US"/>
        </a:p>
      </dgm:t>
    </dgm:pt>
    <dgm:pt modelId="{DB720EDB-74B6-4DAF-8BE2-D2E1AD0E2B86}">
      <dgm:prSet/>
      <dgm:spPr/>
      <dgm:t>
        <a:bodyPr/>
        <a:lstStyle/>
        <a:p>
          <a:r>
            <a:rPr lang="pl-PL"/>
            <a:t>Członkowie wspierający – 10 osób</a:t>
          </a:r>
          <a:endParaRPr lang="en-US"/>
        </a:p>
      </dgm:t>
    </dgm:pt>
    <dgm:pt modelId="{918D9BB1-0155-4281-AE0D-4C40FEAEE966}" type="parTrans" cxnId="{3C2506CA-95E4-4AD5-9678-D38C5F8E91F9}">
      <dgm:prSet/>
      <dgm:spPr/>
      <dgm:t>
        <a:bodyPr/>
        <a:lstStyle/>
        <a:p>
          <a:endParaRPr lang="en-US"/>
        </a:p>
      </dgm:t>
    </dgm:pt>
    <dgm:pt modelId="{07EAA258-2DB9-41E2-BB54-FC273998D3B0}" type="sibTrans" cxnId="{3C2506CA-95E4-4AD5-9678-D38C5F8E91F9}">
      <dgm:prSet/>
      <dgm:spPr/>
      <dgm:t>
        <a:bodyPr/>
        <a:lstStyle/>
        <a:p>
          <a:endParaRPr lang="en-US"/>
        </a:p>
      </dgm:t>
    </dgm:pt>
    <dgm:pt modelId="{06555C9E-41BF-4369-82C0-3B1C05A316A4}">
      <dgm:prSet/>
      <dgm:spPr/>
      <dgm:t>
        <a:bodyPr/>
        <a:lstStyle/>
        <a:p>
          <a:r>
            <a:rPr lang="pl-PL"/>
            <a:t>Członkowie honorowi: 2 osoby</a:t>
          </a:r>
          <a:endParaRPr lang="en-US"/>
        </a:p>
      </dgm:t>
    </dgm:pt>
    <dgm:pt modelId="{9129084A-ABD2-4963-AD1D-F9B5849091CD}" type="parTrans" cxnId="{B949795C-0B50-44EB-87A3-BA35666F0BF2}">
      <dgm:prSet/>
      <dgm:spPr/>
      <dgm:t>
        <a:bodyPr/>
        <a:lstStyle/>
        <a:p>
          <a:endParaRPr lang="en-US"/>
        </a:p>
      </dgm:t>
    </dgm:pt>
    <dgm:pt modelId="{BD91304D-3BF9-45C2-BB4D-1912E988FEDD}" type="sibTrans" cxnId="{B949795C-0B50-44EB-87A3-BA35666F0BF2}">
      <dgm:prSet/>
      <dgm:spPr/>
      <dgm:t>
        <a:bodyPr/>
        <a:lstStyle/>
        <a:p>
          <a:endParaRPr lang="en-US"/>
        </a:p>
      </dgm:t>
    </dgm:pt>
    <dgm:pt modelId="{FBA57B37-19BB-4D47-9136-CCB37C0223AB}">
      <dgm:prSet/>
      <dgm:spPr/>
      <dgm:t>
        <a:bodyPr/>
        <a:lstStyle/>
        <a:p>
          <a:r>
            <a:rPr lang="pl-PL"/>
            <a:t>Przy OSP działa Harcerska Drużyna Pożarnicza – 80 osób</a:t>
          </a:r>
          <a:endParaRPr lang="en-US"/>
        </a:p>
      </dgm:t>
    </dgm:pt>
    <dgm:pt modelId="{4E0D2A04-7FBA-49DE-B224-B0C506E7480D}" type="parTrans" cxnId="{3AE9877E-A51A-4DC4-9773-69CF2A08D405}">
      <dgm:prSet/>
      <dgm:spPr/>
      <dgm:t>
        <a:bodyPr/>
        <a:lstStyle/>
        <a:p>
          <a:endParaRPr lang="en-US"/>
        </a:p>
      </dgm:t>
    </dgm:pt>
    <dgm:pt modelId="{5F98C2BF-2022-45EF-A400-2EDEF571BBB3}" type="sibTrans" cxnId="{3AE9877E-A51A-4DC4-9773-69CF2A08D405}">
      <dgm:prSet/>
      <dgm:spPr/>
      <dgm:t>
        <a:bodyPr/>
        <a:lstStyle/>
        <a:p>
          <a:endParaRPr lang="en-US"/>
        </a:p>
      </dgm:t>
    </dgm:pt>
    <dgm:pt modelId="{F1E91EAA-07BE-9D46-A2A5-EA61CD1F5227}" type="pres">
      <dgm:prSet presAssocID="{BA116CF7-CC44-4CEB-AD14-B3BFF383E421}" presName="linear" presStyleCnt="0">
        <dgm:presLayoutVars>
          <dgm:animLvl val="lvl"/>
          <dgm:resizeHandles val="exact"/>
        </dgm:presLayoutVars>
      </dgm:prSet>
      <dgm:spPr/>
    </dgm:pt>
    <dgm:pt modelId="{BFCE6B6B-9A4F-EF40-A1DC-FE6712DC1CEE}" type="pres">
      <dgm:prSet presAssocID="{113FA8B5-94E9-43F5-BD06-B378D349644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36A3572-5069-5C47-80FD-77B532D1649A}" type="pres">
      <dgm:prSet presAssocID="{F5F15714-71EC-48C8-B2F2-69F1D63DF088}" presName="spacer" presStyleCnt="0"/>
      <dgm:spPr/>
    </dgm:pt>
    <dgm:pt modelId="{D315EEE7-4067-E943-A522-2361D01CC7E7}" type="pres">
      <dgm:prSet presAssocID="{BB95B827-04E6-453C-8043-F8EB72BDDF0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F5834F4-9612-6C43-86B8-B696155F2937}" type="pres">
      <dgm:prSet presAssocID="{F475540A-9820-44FE-852B-02C472724E8D}" presName="spacer" presStyleCnt="0"/>
      <dgm:spPr/>
    </dgm:pt>
    <dgm:pt modelId="{2F1E8DD7-ADCC-6544-8485-DCB26634EB18}" type="pres">
      <dgm:prSet presAssocID="{973615F7-2DBD-4B80-BE93-0A006CD937B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61222FE-40C9-954D-B1E7-2A3E06DA6D19}" type="pres">
      <dgm:prSet presAssocID="{651BC89A-2AEB-401A-9C2F-91A9270B91C8}" presName="spacer" presStyleCnt="0"/>
      <dgm:spPr/>
    </dgm:pt>
    <dgm:pt modelId="{AC40577F-7AFB-7F45-88C5-5CA14D380366}" type="pres">
      <dgm:prSet presAssocID="{DB720EDB-74B6-4DAF-8BE2-D2E1AD0E2B8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906752F-F5DF-9146-AAE1-48E388E6C06C}" type="pres">
      <dgm:prSet presAssocID="{07EAA258-2DB9-41E2-BB54-FC273998D3B0}" presName="spacer" presStyleCnt="0"/>
      <dgm:spPr/>
    </dgm:pt>
    <dgm:pt modelId="{42A9186B-070C-854C-9985-00EC6C08602B}" type="pres">
      <dgm:prSet presAssocID="{06555C9E-41BF-4369-82C0-3B1C05A316A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BFB9BDD-7F0F-C246-8162-62BDAFDEEFCF}" type="pres">
      <dgm:prSet presAssocID="{BD91304D-3BF9-45C2-BB4D-1912E988FEDD}" presName="spacer" presStyleCnt="0"/>
      <dgm:spPr/>
    </dgm:pt>
    <dgm:pt modelId="{A21F6E47-4DD2-EF47-85D5-D315C0C2BEDF}" type="pres">
      <dgm:prSet presAssocID="{FBA57B37-19BB-4D47-9136-CCB37C0223A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A483E15-5DA2-0A41-A208-B8A49429FF06}" type="presOf" srcId="{FBA57B37-19BB-4D47-9136-CCB37C0223AB}" destId="{A21F6E47-4DD2-EF47-85D5-D315C0C2BEDF}" srcOrd="0" destOrd="0" presId="urn:microsoft.com/office/officeart/2005/8/layout/vList2"/>
    <dgm:cxn modelId="{E51BB133-413E-40E8-9641-08C9F37687EF}" srcId="{BA116CF7-CC44-4CEB-AD14-B3BFF383E421}" destId="{973615F7-2DBD-4B80-BE93-0A006CD937B5}" srcOrd="2" destOrd="0" parTransId="{917C81C2-1496-42F2-ACFE-910984522B3D}" sibTransId="{651BC89A-2AEB-401A-9C2F-91A9270B91C8}"/>
    <dgm:cxn modelId="{9C63BA33-8507-EE4D-BF59-CAE814312C80}" type="presOf" srcId="{113FA8B5-94E9-43F5-BD06-B378D3496440}" destId="{BFCE6B6B-9A4F-EF40-A1DC-FE6712DC1CEE}" srcOrd="0" destOrd="0" presId="urn:microsoft.com/office/officeart/2005/8/layout/vList2"/>
    <dgm:cxn modelId="{B949795C-0B50-44EB-87A3-BA35666F0BF2}" srcId="{BA116CF7-CC44-4CEB-AD14-B3BFF383E421}" destId="{06555C9E-41BF-4369-82C0-3B1C05A316A4}" srcOrd="4" destOrd="0" parTransId="{9129084A-ABD2-4963-AD1D-F9B5849091CD}" sibTransId="{BD91304D-3BF9-45C2-BB4D-1912E988FEDD}"/>
    <dgm:cxn modelId="{01FEDD43-A48E-4E3E-AF8C-E4512486F5E1}" srcId="{BA116CF7-CC44-4CEB-AD14-B3BFF383E421}" destId="{113FA8B5-94E9-43F5-BD06-B378D3496440}" srcOrd="0" destOrd="0" parTransId="{EEB1B541-91B2-4160-95CC-25DCD3C69379}" sibTransId="{F5F15714-71EC-48C8-B2F2-69F1D63DF088}"/>
    <dgm:cxn modelId="{A78FEB43-89DF-DC41-B775-BA0E0E07EA7C}" type="presOf" srcId="{973615F7-2DBD-4B80-BE93-0A006CD937B5}" destId="{2F1E8DD7-ADCC-6544-8485-DCB26634EB18}" srcOrd="0" destOrd="0" presId="urn:microsoft.com/office/officeart/2005/8/layout/vList2"/>
    <dgm:cxn modelId="{B0CC4D65-2F81-D048-9315-1221E40618FA}" type="presOf" srcId="{06555C9E-41BF-4369-82C0-3B1C05A316A4}" destId="{42A9186B-070C-854C-9985-00EC6C08602B}" srcOrd="0" destOrd="0" presId="urn:microsoft.com/office/officeart/2005/8/layout/vList2"/>
    <dgm:cxn modelId="{82652E6A-D945-3343-8EF3-2674E6CB74C7}" type="presOf" srcId="{BB95B827-04E6-453C-8043-F8EB72BDDF08}" destId="{D315EEE7-4067-E943-A522-2361D01CC7E7}" srcOrd="0" destOrd="0" presId="urn:microsoft.com/office/officeart/2005/8/layout/vList2"/>
    <dgm:cxn modelId="{3AE9877E-A51A-4DC4-9773-69CF2A08D405}" srcId="{BA116CF7-CC44-4CEB-AD14-B3BFF383E421}" destId="{FBA57B37-19BB-4D47-9136-CCB37C0223AB}" srcOrd="5" destOrd="0" parTransId="{4E0D2A04-7FBA-49DE-B224-B0C506E7480D}" sibTransId="{5F98C2BF-2022-45EF-A400-2EDEF571BBB3}"/>
    <dgm:cxn modelId="{D3534DA5-6AE1-42EA-90E1-06234E60C27D}" srcId="{BA116CF7-CC44-4CEB-AD14-B3BFF383E421}" destId="{BB95B827-04E6-453C-8043-F8EB72BDDF08}" srcOrd="1" destOrd="0" parTransId="{77DDE7CA-D3A0-453D-97C6-B8EB3890D569}" sibTransId="{F475540A-9820-44FE-852B-02C472724E8D}"/>
    <dgm:cxn modelId="{3C2506CA-95E4-4AD5-9678-D38C5F8E91F9}" srcId="{BA116CF7-CC44-4CEB-AD14-B3BFF383E421}" destId="{DB720EDB-74B6-4DAF-8BE2-D2E1AD0E2B86}" srcOrd="3" destOrd="0" parTransId="{918D9BB1-0155-4281-AE0D-4C40FEAEE966}" sibTransId="{07EAA258-2DB9-41E2-BB54-FC273998D3B0}"/>
    <dgm:cxn modelId="{345E70E3-F0C2-DA45-BA38-370B48CC6E44}" type="presOf" srcId="{BA116CF7-CC44-4CEB-AD14-B3BFF383E421}" destId="{F1E91EAA-07BE-9D46-A2A5-EA61CD1F5227}" srcOrd="0" destOrd="0" presId="urn:microsoft.com/office/officeart/2005/8/layout/vList2"/>
    <dgm:cxn modelId="{89E840E9-93E0-5944-B1F3-B947C8E42BF4}" type="presOf" srcId="{DB720EDB-74B6-4DAF-8BE2-D2E1AD0E2B86}" destId="{AC40577F-7AFB-7F45-88C5-5CA14D380366}" srcOrd="0" destOrd="0" presId="urn:microsoft.com/office/officeart/2005/8/layout/vList2"/>
    <dgm:cxn modelId="{5BD68425-47A8-124D-BA42-5E9623D2CEDE}" type="presParOf" srcId="{F1E91EAA-07BE-9D46-A2A5-EA61CD1F5227}" destId="{BFCE6B6B-9A4F-EF40-A1DC-FE6712DC1CEE}" srcOrd="0" destOrd="0" presId="urn:microsoft.com/office/officeart/2005/8/layout/vList2"/>
    <dgm:cxn modelId="{9F79ECF6-F471-1C4B-B6FA-25A9E78576D9}" type="presParOf" srcId="{F1E91EAA-07BE-9D46-A2A5-EA61CD1F5227}" destId="{236A3572-5069-5C47-80FD-77B532D1649A}" srcOrd="1" destOrd="0" presId="urn:microsoft.com/office/officeart/2005/8/layout/vList2"/>
    <dgm:cxn modelId="{CD1CB5FA-A78D-CE4A-AEE2-10C0722C8995}" type="presParOf" srcId="{F1E91EAA-07BE-9D46-A2A5-EA61CD1F5227}" destId="{D315EEE7-4067-E943-A522-2361D01CC7E7}" srcOrd="2" destOrd="0" presId="urn:microsoft.com/office/officeart/2005/8/layout/vList2"/>
    <dgm:cxn modelId="{58495C53-15E7-CE47-9915-C0832AEE8254}" type="presParOf" srcId="{F1E91EAA-07BE-9D46-A2A5-EA61CD1F5227}" destId="{BF5834F4-9612-6C43-86B8-B696155F2937}" srcOrd="3" destOrd="0" presId="urn:microsoft.com/office/officeart/2005/8/layout/vList2"/>
    <dgm:cxn modelId="{E02CE6AC-A16C-4340-9565-FE7F431391B0}" type="presParOf" srcId="{F1E91EAA-07BE-9D46-A2A5-EA61CD1F5227}" destId="{2F1E8DD7-ADCC-6544-8485-DCB26634EB18}" srcOrd="4" destOrd="0" presId="urn:microsoft.com/office/officeart/2005/8/layout/vList2"/>
    <dgm:cxn modelId="{3F50B2B8-373E-D841-B37F-BDADEA898E79}" type="presParOf" srcId="{F1E91EAA-07BE-9D46-A2A5-EA61CD1F5227}" destId="{B61222FE-40C9-954D-B1E7-2A3E06DA6D19}" srcOrd="5" destOrd="0" presId="urn:microsoft.com/office/officeart/2005/8/layout/vList2"/>
    <dgm:cxn modelId="{0D8313BC-30A3-1943-B1C6-F81B5474B4DD}" type="presParOf" srcId="{F1E91EAA-07BE-9D46-A2A5-EA61CD1F5227}" destId="{AC40577F-7AFB-7F45-88C5-5CA14D380366}" srcOrd="6" destOrd="0" presId="urn:microsoft.com/office/officeart/2005/8/layout/vList2"/>
    <dgm:cxn modelId="{E2F94E2C-372D-0547-98F1-FE29D0D389D5}" type="presParOf" srcId="{F1E91EAA-07BE-9D46-A2A5-EA61CD1F5227}" destId="{B906752F-F5DF-9146-AAE1-48E388E6C06C}" srcOrd="7" destOrd="0" presId="urn:microsoft.com/office/officeart/2005/8/layout/vList2"/>
    <dgm:cxn modelId="{9C5C7A76-B912-9D40-A0C6-CFF4E393AFDF}" type="presParOf" srcId="{F1E91EAA-07BE-9D46-A2A5-EA61CD1F5227}" destId="{42A9186B-070C-854C-9985-00EC6C08602B}" srcOrd="8" destOrd="0" presId="urn:microsoft.com/office/officeart/2005/8/layout/vList2"/>
    <dgm:cxn modelId="{93A2D0D5-B8B3-1147-A44A-DC44B31D98BA}" type="presParOf" srcId="{F1E91EAA-07BE-9D46-A2A5-EA61CD1F5227}" destId="{3BFB9BDD-7F0F-C246-8162-62BDAFDEEFCF}" srcOrd="9" destOrd="0" presId="urn:microsoft.com/office/officeart/2005/8/layout/vList2"/>
    <dgm:cxn modelId="{7F264079-3698-D44E-AC46-A0835912A98D}" type="presParOf" srcId="{F1E91EAA-07BE-9D46-A2A5-EA61CD1F5227}" destId="{A21F6E47-4DD2-EF47-85D5-D315C0C2BED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530936-DDCB-4D59-BC97-45B3CBB980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8EBDBD-C509-4525-9C6D-A52BA3C341D1}">
      <dgm:prSet/>
      <dgm:spPr/>
      <dgm:t>
        <a:bodyPr/>
        <a:lstStyle/>
        <a:p>
          <a:r>
            <a:rPr lang="pl-PL" dirty="0"/>
            <a:t>Dowódcy – 19 osób</a:t>
          </a:r>
          <a:endParaRPr lang="en-US" dirty="0"/>
        </a:p>
      </dgm:t>
    </dgm:pt>
    <dgm:pt modelId="{4A5D83A1-843A-4C90-989E-F4EF0B041373}" type="parTrans" cxnId="{1CD56663-0D8F-4CC9-BEAE-9E862366A409}">
      <dgm:prSet/>
      <dgm:spPr/>
      <dgm:t>
        <a:bodyPr/>
        <a:lstStyle/>
        <a:p>
          <a:endParaRPr lang="en-US"/>
        </a:p>
      </dgm:t>
    </dgm:pt>
    <dgm:pt modelId="{3900505E-0D55-4A8C-BBAC-887259FDD324}" type="sibTrans" cxnId="{1CD56663-0D8F-4CC9-BEAE-9E862366A409}">
      <dgm:prSet/>
      <dgm:spPr/>
      <dgm:t>
        <a:bodyPr/>
        <a:lstStyle/>
        <a:p>
          <a:endParaRPr lang="en-US"/>
        </a:p>
      </dgm:t>
    </dgm:pt>
    <dgm:pt modelId="{A5F1FF5C-78C3-4D2D-A9A2-528CA3751BEC}">
      <dgm:prSet/>
      <dgm:spPr/>
      <dgm:t>
        <a:bodyPr/>
        <a:lstStyle/>
        <a:p>
          <a:r>
            <a:rPr lang="pl-PL"/>
            <a:t>Naczelnicy – 10 osób</a:t>
          </a:r>
          <a:endParaRPr lang="en-US"/>
        </a:p>
      </dgm:t>
    </dgm:pt>
    <dgm:pt modelId="{9622446F-C456-479F-A9F2-3D39C6B62897}" type="parTrans" cxnId="{0864F933-741D-4890-99F4-B4C5461BD2A4}">
      <dgm:prSet/>
      <dgm:spPr/>
      <dgm:t>
        <a:bodyPr/>
        <a:lstStyle/>
        <a:p>
          <a:endParaRPr lang="en-US"/>
        </a:p>
      </dgm:t>
    </dgm:pt>
    <dgm:pt modelId="{F71CE27E-D880-4AE1-BF89-0F5A2B959ED6}" type="sibTrans" cxnId="{0864F933-741D-4890-99F4-B4C5461BD2A4}">
      <dgm:prSet/>
      <dgm:spPr/>
      <dgm:t>
        <a:bodyPr/>
        <a:lstStyle/>
        <a:p>
          <a:endParaRPr lang="en-US"/>
        </a:p>
      </dgm:t>
    </dgm:pt>
    <dgm:pt modelId="{8A992A57-F44B-4C32-8A35-D02BE36D1881}">
      <dgm:prSet/>
      <dgm:spPr/>
      <dgm:t>
        <a:bodyPr/>
        <a:lstStyle/>
        <a:p>
          <a:r>
            <a:rPr lang="pl-PL"/>
            <a:t>Strażacy ratownicy – 32 osób</a:t>
          </a:r>
          <a:endParaRPr lang="en-US"/>
        </a:p>
      </dgm:t>
    </dgm:pt>
    <dgm:pt modelId="{147AE589-DFC4-4C63-B34C-64215424FDC3}" type="parTrans" cxnId="{CF623B46-9D15-4710-8960-195957CC546A}">
      <dgm:prSet/>
      <dgm:spPr/>
      <dgm:t>
        <a:bodyPr/>
        <a:lstStyle/>
        <a:p>
          <a:endParaRPr lang="en-US"/>
        </a:p>
      </dgm:t>
    </dgm:pt>
    <dgm:pt modelId="{0F091478-2EF3-404F-90F9-853F9337FE51}" type="sibTrans" cxnId="{CF623B46-9D15-4710-8960-195957CC546A}">
      <dgm:prSet/>
      <dgm:spPr/>
      <dgm:t>
        <a:bodyPr/>
        <a:lstStyle/>
        <a:p>
          <a:endParaRPr lang="en-US"/>
        </a:p>
      </dgm:t>
    </dgm:pt>
    <dgm:pt modelId="{6A8E304B-E0D1-4D84-BCC1-7A6FC40CE853}">
      <dgm:prSet/>
      <dgm:spPr/>
      <dgm:t>
        <a:bodyPr/>
        <a:lstStyle/>
        <a:p>
          <a:r>
            <a:rPr lang="pl-PL"/>
            <a:t>Kierowcy – 20 osób</a:t>
          </a:r>
          <a:endParaRPr lang="en-US"/>
        </a:p>
      </dgm:t>
    </dgm:pt>
    <dgm:pt modelId="{24B34CC0-2DF0-4F9D-8927-215C41968BDD}" type="parTrans" cxnId="{7676798C-F99E-4199-91B5-D81CA1520713}">
      <dgm:prSet/>
      <dgm:spPr/>
      <dgm:t>
        <a:bodyPr/>
        <a:lstStyle/>
        <a:p>
          <a:endParaRPr lang="en-US"/>
        </a:p>
      </dgm:t>
    </dgm:pt>
    <dgm:pt modelId="{BE17D5C6-BA67-49C7-9ECE-E8F2E9446583}" type="sibTrans" cxnId="{7676798C-F99E-4199-91B5-D81CA1520713}">
      <dgm:prSet/>
      <dgm:spPr/>
      <dgm:t>
        <a:bodyPr/>
        <a:lstStyle/>
        <a:p>
          <a:endParaRPr lang="en-US"/>
        </a:p>
      </dgm:t>
    </dgm:pt>
    <dgm:pt modelId="{8AE12533-D085-4220-BE55-9E8A7612DD89}">
      <dgm:prSet/>
      <dgm:spPr/>
      <dgm:t>
        <a:bodyPr/>
        <a:lstStyle/>
        <a:p>
          <a:r>
            <a:rPr lang="pl-PL"/>
            <a:t>Ratownicy KPP – 30 osób</a:t>
          </a:r>
          <a:endParaRPr lang="en-US"/>
        </a:p>
      </dgm:t>
    </dgm:pt>
    <dgm:pt modelId="{02D24A99-0F6B-4FBB-9700-F48261869645}" type="parTrans" cxnId="{2E9433AE-B164-4C7F-8042-720D3720D910}">
      <dgm:prSet/>
      <dgm:spPr/>
      <dgm:t>
        <a:bodyPr/>
        <a:lstStyle/>
        <a:p>
          <a:endParaRPr lang="en-US"/>
        </a:p>
      </dgm:t>
    </dgm:pt>
    <dgm:pt modelId="{5E92ABB1-5716-422E-AC48-FF6281E22D0E}" type="sibTrans" cxnId="{2E9433AE-B164-4C7F-8042-720D3720D910}">
      <dgm:prSet/>
      <dgm:spPr/>
      <dgm:t>
        <a:bodyPr/>
        <a:lstStyle/>
        <a:p>
          <a:endParaRPr lang="en-US"/>
        </a:p>
      </dgm:t>
    </dgm:pt>
    <dgm:pt modelId="{9E854790-E485-C148-9BB1-495E21A0C573}" type="pres">
      <dgm:prSet presAssocID="{F6530936-DDCB-4D59-BC97-45B3CBB98010}" presName="vert0" presStyleCnt="0">
        <dgm:presLayoutVars>
          <dgm:dir/>
          <dgm:animOne val="branch"/>
          <dgm:animLvl val="lvl"/>
        </dgm:presLayoutVars>
      </dgm:prSet>
      <dgm:spPr/>
    </dgm:pt>
    <dgm:pt modelId="{5093B3B8-EB32-6D42-B3F5-8EE16BC8A17F}" type="pres">
      <dgm:prSet presAssocID="{CC8EBDBD-C509-4525-9C6D-A52BA3C341D1}" presName="thickLine" presStyleLbl="alignNode1" presStyleIdx="0" presStyleCnt="5"/>
      <dgm:spPr/>
    </dgm:pt>
    <dgm:pt modelId="{C35DCECE-B8B1-1D49-AEDD-1EDF83D7E0FE}" type="pres">
      <dgm:prSet presAssocID="{CC8EBDBD-C509-4525-9C6D-A52BA3C341D1}" presName="horz1" presStyleCnt="0"/>
      <dgm:spPr/>
    </dgm:pt>
    <dgm:pt modelId="{B59CF3E7-D004-4A41-970A-4A8466BA18E6}" type="pres">
      <dgm:prSet presAssocID="{CC8EBDBD-C509-4525-9C6D-A52BA3C341D1}" presName="tx1" presStyleLbl="revTx" presStyleIdx="0" presStyleCnt="5"/>
      <dgm:spPr/>
    </dgm:pt>
    <dgm:pt modelId="{1FC1606A-D0FE-314B-8321-878530BDFAAC}" type="pres">
      <dgm:prSet presAssocID="{CC8EBDBD-C509-4525-9C6D-A52BA3C341D1}" presName="vert1" presStyleCnt="0"/>
      <dgm:spPr/>
    </dgm:pt>
    <dgm:pt modelId="{00BAA714-E3DD-8541-B3CB-9E1FA73A226B}" type="pres">
      <dgm:prSet presAssocID="{A5F1FF5C-78C3-4D2D-A9A2-528CA3751BEC}" presName="thickLine" presStyleLbl="alignNode1" presStyleIdx="1" presStyleCnt="5"/>
      <dgm:spPr/>
    </dgm:pt>
    <dgm:pt modelId="{2328B14B-4868-354D-8AF9-9BBD39D12ABA}" type="pres">
      <dgm:prSet presAssocID="{A5F1FF5C-78C3-4D2D-A9A2-528CA3751BEC}" presName="horz1" presStyleCnt="0"/>
      <dgm:spPr/>
    </dgm:pt>
    <dgm:pt modelId="{44E14A35-2B07-1E45-92AA-1370306C5AFB}" type="pres">
      <dgm:prSet presAssocID="{A5F1FF5C-78C3-4D2D-A9A2-528CA3751BEC}" presName="tx1" presStyleLbl="revTx" presStyleIdx="1" presStyleCnt="5"/>
      <dgm:spPr/>
    </dgm:pt>
    <dgm:pt modelId="{45D314BD-7CAA-024D-96B9-71ABF272CBFF}" type="pres">
      <dgm:prSet presAssocID="{A5F1FF5C-78C3-4D2D-A9A2-528CA3751BEC}" presName="vert1" presStyleCnt="0"/>
      <dgm:spPr/>
    </dgm:pt>
    <dgm:pt modelId="{85A3D648-9CDD-5249-A4AD-802E6C7AADA3}" type="pres">
      <dgm:prSet presAssocID="{8A992A57-F44B-4C32-8A35-D02BE36D1881}" presName="thickLine" presStyleLbl="alignNode1" presStyleIdx="2" presStyleCnt="5"/>
      <dgm:spPr/>
    </dgm:pt>
    <dgm:pt modelId="{F711FA87-F240-DF4A-BF21-33BC871FF044}" type="pres">
      <dgm:prSet presAssocID="{8A992A57-F44B-4C32-8A35-D02BE36D1881}" presName="horz1" presStyleCnt="0"/>
      <dgm:spPr/>
    </dgm:pt>
    <dgm:pt modelId="{F82DE98F-3BE6-814D-82AE-137A9FFC9EFA}" type="pres">
      <dgm:prSet presAssocID="{8A992A57-F44B-4C32-8A35-D02BE36D1881}" presName="tx1" presStyleLbl="revTx" presStyleIdx="2" presStyleCnt="5"/>
      <dgm:spPr/>
    </dgm:pt>
    <dgm:pt modelId="{C827D0ED-F5A4-1D42-8EB7-BC4C1F8A0097}" type="pres">
      <dgm:prSet presAssocID="{8A992A57-F44B-4C32-8A35-D02BE36D1881}" presName="vert1" presStyleCnt="0"/>
      <dgm:spPr/>
    </dgm:pt>
    <dgm:pt modelId="{EA4A47A1-0936-2C4F-A2F9-59C12B8BC74B}" type="pres">
      <dgm:prSet presAssocID="{6A8E304B-E0D1-4D84-BCC1-7A6FC40CE853}" presName="thickLine" presStyleLbl="alignNode1" presStyleIdx="3" presStyleCnt="5"/>
      <dgm:spPr/>
    </dgm:pt>
    <dgm:pt modelId="{791CD45A-49C8-FB48-8B2E-6553A7C03285}" type="pres">
      <dgm:prSet presAssocID="{6A8E304B-E0D1-4D84-BCC1-7A6FC40CE853}" presName="horz1" presStyleCnt="0"/>
      <dgm:spPr/>
    </dgm:pt>
    <dgm:pt modelId="{8BBD73BC-3DBE-934D-80CB-409A3D02A446}" type="pres">
      <dgm:prSet presAssocID="{6A8E304B-E0D1-4D84-BCC1-7A6FC40CE853}" presName="tx1" presStyleLbl="revTx" presStyleIdx="3" presStyleCnt="5"/>
      <dgm:spPr/>
    </dgm:pt>
    <dgm:pt modelId="{DEEDF271-3BF1-5749-902B-235505B795B5}" type="pres">
      <dgm:prSet presAssocID="{6A8E304B-E0D1-4D84-BCC1-7A6FC40CE853}" presName="vert1" presStyleCnt="0"/>
      <dgm:spPr/>
    </dgm:pt>
    <dgm:pt modelId="{95060448-92C8-8047-B2D1-11B05C549916}" type="pres">
      <dgm:prSet presAssocID="{8AE12533-D085-4220-BE55-9E8A7612DD89}" presName="thickLine" presStyleLbl="alignNode1" presStyleIdx="4" presStyleCnt="5"/>
      <dgm:spPr/>
    </dgm:pt>
    <dgm:pt modelId="{ED036DC3-BB7B-F241-8E2E-5542C4423A87}" type="pres">
      <dgm:prSet presAssocID="{8AE12533-D085-4220-BE55-9E8A7612DD89}" presName="horz1" presStyleCnt="0"/>
      <dgm:spPr/>
    </dgm:pt>
    <dgm:pt modelId="{88E40286-9CA3-BE4A-8B7F-D1996003817B}" type="pres">
      <dgm:prSet presAssocID="{8AE12533-D085-4220-BE55-9E8A7612DD89}" presName="tx1" presStyleLbl="revTx" presStyleIdx="4" presStyleCnt="5"/>
      <dgm:spPr/>
    </dgm:pt>
    <dgm:pt modelId="{96C554C8-E64B-954A-B7AD-6561B83D6B45}" type="pres">
      <dgm:prSet presAssocID="{8AE12533-D085-4220-BE55-9E8A7612DD89}" presName="vert1" presStyleCnt="0"/>
      <dgm:spPr/>
    </dgm:pt>
  </dgm:ptLst>
  <dgm:cxnLst>
    <dgm:cxn modelId="{F4F07D0F-13F7-664E-9096-4E66473588C5}" type="presOf" srcId="{8A992A57-F44B-4C32-8A35-D02BE36D1881}" destId="{F82DE98F-3BE6-814D-82AE-137A9FFC9EFA}" srcOrd="0" destOrd="0" presId="urn:microsoft.com/office/officeart/2008/layout/LinedList"/>
    <dgm:cxn modelId="{0864F933-741D-4890-99F4-B4C5461BD2A4}" srcId="{F6530936-DDCB-4D59-BC97-45B3CBB98010}" destId="{A5F1FF5C-78C3-4D2D-A9A2-528CA3751BEC}" srcOrd="1" destOrd="0" parTransId="{9622446F-C456-479F-A9F2-3D39C6B62897}" sibTransId="{F71CE27E-D880-4AE1-BF89-0F5A2B959ED6}"/>
    <dgm:cxn modelId="{1CD56663-0D8F-4CC9-BEAE-9E862366A409}" srcId="{F6530936-DDCB-4D59-BC97-45B3CBB98010}" destId="{CC8EBDBD-C509-4525-9C6D-A52BA3C341D1}" srcOrd="0" destOrd="0" parTransId="{4A5D83A1-843A-4C90-989E-F4EF0B041373}" sibTransId="{3900505E-0D55-4A8C-BBAC-887259FDD324}"/>
    <dgm:cxn modelId="{CF623B46-9D15-4710-8960-195957CC546A}" srcId="{F6530936-DDCB-4D59-BC97-45B3CBB98010}" destId="{8A992A57-F44B-4C32-8A35-D02BE36D1881}" srcOrd="2" destOrd="0" parTransId="{147AE589-DFC4-4C63-B34C-64215424FDC3}" sibTransId="{0F091478-2EF3-404F-90F9-853F9337FE51}"/>
    <dgm:cxn modelId="{ACB56E76-372F-AA46-8268-58E7589078F0}" type="presOf" srcId="{F6530936-DDCB-4D59-BC97-45B3CBB98010}" destId="{9E854790-E485-C148-9BB1-495E21A0C573}" srcOrd="0" destOrd="0" presId="urn:microsoft.com/office/officeart/2008/layout/LinedList"/>
    <dgm:cxn modelId="{7676798C-F99E-4199-91B5-D81CA1520713}" srcId="{F6530936-DDCB-4D59-BC97-45B3CBB98010}" destId="{6A8E304B-E0D1-4D84-BCC1-7A6FC40CE853}" srcOrd="3" destOrd="0" parTransId="{24B34CC0-2DF0-4F9D-8927-215C41968BDD}" sibTransId="{BE17D5C6-BA67-49C7-9ECE-E8F2E9446583}"/>
    <dgm:cxn modelId="{3E387B9E-B5BE-E849-BAD3-522DE6553089}" type="presOf" srcId="{CC8EBDBD-C509-4525-9C6D-A52BA3C341D1}" destId="{B59CF3E7-D004-4A41-970A-4A8466BA18E6}" srcOrd="0" destOrd="0" presId="urn:microsoft.com/office/officeart/2008/layout/LinedList"/>
    <dgm:cxn modelId="{A102A2A4-42CC-0447-8703-E9C9641B5FEC}" type="presOf" srcId="{A5F1FF5C-78C3-4D2D-A9A2-528CA3751BEC}" destId="{44E14A35-2B07-1E45-92AA-1370306C5AFB}" srcOrd="0" destOrd="0" presId="urn:microsoft.com/office/officeart/2008/layout/LinedList"/>
    <dgm:cxn modelId="{2E9433AE-B164-4C7F-8042-720D3720D910}" srcId="{F6530936-DDCB-4D59-BC97-45B3CBB98010}" destId="{8AE12533-D085-4220-BE55-9E8A7612DD89}" srcOrd="4" destOrd="0" parTransId="{02D24A99-0F6B-4FBB-9700-F48261869645}" sibTransId="{5E92ABB1-5716-422E-AC48-FF6281E22D0E}"/>
    <dgm:cxn modelId="{80F79DE5-0FC3-4A4F-A1FE-AC69890ED08E}" type="presOf" srcId="{6A8E304B-E0D1-4D84-BCC1-7A6FC40CE853}" destId="{8BBD73BC-3DBE-934D-80CB-409A3D02A446}" srcOrd="0" destOrd="0" presId="urn:microsoft.com/office/officeart/2008/layout/LinedList"/>
    <dgm:cxn modelId="{73D1B3F7-ABD0-6B4D-A389-89F7EB632DBA}" type="presOf" srcId="{8AE12533-D085-4220-BE55-9E8A7612DD89}" destId="{88E40286-9CA3-BE4A-8B7F-D1996003817B}" srcOrd="0" destOrd="0" presId="urn:microsoft.com/office/officeart/2008/layout/LinedList"/>
    <dgm:cxn modelId="{8BD66A5D-C46D-6745-B999-D360E6B32713}" type="presParOf" srcId="{9E854790-E485-C148-9BB1-495E21A0C573}" destId="{5093B3B8-EB32-6D42-B3F5-8EE16BC8A17F}" srcOrd="0" destOrd="0" presId="urn:microsoft.com/office/officeart/2008/layout/LinedList"/>
    <dgm:cxn modelId="{58297281-3E1C-C240-9ED0-474462A769B7}" type="presParOf" srcId="{9E854790-E485-C148-9BB1-495E21A0C573}" destId="{C35DCECE-B8B1-1D49-AEDD-1EDF83D7E0FE}" srcOrd="1" destOrd="0" presId="urn:microsoft.com/office/officeart/2008/layout/LinedList"/>
    <dgm:cxn modelId="{8938B04D-887D-D54C-B3D1-04E5367892D3}" type="presParOf" srcId="{C35DCECE-B8B1-1D49-AEDD-1EDF83D7E0FE}" destId="{B59CF3E7-D004-4A41-970A-4A8466BA18E6}" srcOrd="0" destOrd="0" presId="urn:microsoft.com/office/officeart/2008/layout/LinedList"/>
    <dgm:cxn modelId="{AC0890D1-189C-0847-B17C-32444E40A625}" type="presParOf" srcId="{C35DCECE-B8B1-1D49-AEDD-1EDF83D7E0FE}" destId="{1FC1606A-D0FE-314B-8321-878530BDFAAC}" srcOrd="1" destOrd="0" presId="urn:microsoft.com/office/officeart/2008/layout/LinedList"/>
    <dgm:cxn modelId="{B007ED18-8A51-4148-8CE1-56687E0A2F71}" type="presParOf" srcId="{9E854790-E485-C148-9BB1-495E21A0C573}" destId="{00BAA714-E3DD-8541-B3CB-9E1FA73A226B}" srcOrd="2" destOrd="0" presId="urn:microsoft.com/office/officeart/2008/layout/LinedList"/>
    <dgm:cxn modelId="{282DDE6D-43A3-754D-8AE4-7C5CAB5A5FF6}" type="presParOf" srcId="{9E854790-E485-C148-9BB1-495E21A0C573}" destId="{2328B14B-4868-354D-8AF9-9BBD39D12ABA}" srcOrd="3" destOrd="0" presId="urn:microsoft.com/office/officeart/2008/layout/LinedList"/>
    <dgm:cxn modelId="{6EB441D7-FB1E-9B48-9A8C-B26E29CB432C}" type="presParOf" srcId="{2328B14B-4868-354D-8AF9-9BBD39D12ABA}" destId="{44E14A35-2B07-1E45-92AA-1370306C5AFB}" srcOrd="0" destOrd="0" presId="urn:microsoft.com/office/officeart/2008/layout/LinedList"/>
    <dgm:cxn modelId="{6E1AC3AC-9D90-7340-AA7C-93F16EED6AD9}" type="presParOf" srcId="{2328B14B-4868-354D-8AF9-9BBD39D12ABA}" destId="{45D314BD-7CAA-024D-96B9-71ABF272CBFF}" srcOrd="1" destOrd="0" presId="urn:microsoft.com/office/officeart/2008/layout/LinedList"/>
    <dgm:cxn modelId="{055F1B59-D536-D14C-B143-2C2A456478B4}" type="presParOf" srcId="{9E854790-E485-C148-9BB1-495E21A0C573}" destId="{85A3D648-9CDD-5249-A4AD-802E6C7AADA3}" srcOrd="4" destOrd="0" presId="urn:microsoft.com/office/officeart/2008/layout/LinedList"/>
    <dgm:cxn modelId="{E0EEB7F0-E197-DA4F-8824-AF1381255494}" type="presParOf" srcId="{9E854790-E485-C148-9BB1-495E21A0C573}" destId="{F711FA87-F240-DF4A-BF21-33BC871FF044}" srcOrd="5" destOrd="0" presId="urn:microsoft.com/office/officeart/2008/layout/LinedList"/>
    <dgm:cxn modelId="{C03204FA-80B8-F14B-9861-A3FBCC706DC0}" type="presParOf" srcId="{F711FA87-F240-DF4A-BF21-33BC871FF044}" destId="{F82DE98F-3BE6-814D-82AE-137A9FFC9EFA}" srcOrd="0" destOrd="0" presId="urn:microsoft.com/office/officeart/2008/layout/LinedList"/>
    <dgm:cxn modelId="{B020F995-259B-BA48-8755-B8FB3B197E35}" type="presParOf" srcId="{F711FA87-F240-DF4A-BF21-33BC871FF044}" destId="{C827D0ED-F5A4-1D42-8EB7-BC4C1F8A0097}" srcOrd="1" destOrd="0" presId="urn:microsoft.com/office/officeart/2008/layout/LinedList"/>
    <dgm:cxn modelId="{5499DD8D-63CE-E847-94B6-99C37BC083B5}" type="presParOf" srcId="{9E854790-E485-C148-9BB1-495E21A0C573}" destId="{EA4A47A1-0936-2C4F-A2F9-59C12B8BC74B}" srcOrd="6" destOrd="0" presId="urn:microsoft.com/office/officeart/2008/layout/LinedList"/>
    <dgm:cxn modelId="{5B495DE9-8349-3846-9506-89E2BFDD44CD}" type="presParOf" srcId="{9E854790-E485-C148-9BB1-495E21A0C573}" destId="{791CD45A-49C8-FB48-8B2E-6553A7C03285}" srcOrd="7" destOrd="0" presId="urn:microsoft.com/office/officeart/2008/layout/LinedList"/>
    <dgm:cxn modelId="{557C7A0D-693E-1048-8671-4247D6707506}" type="presParOf" srcId="{791CD45A-49C8-FB48-8B2E-6553A7C03285}" destId="{8BBD73BC-3DBE-934D-80CB-409A3D02A446}" srcOrd="0" destOrd="0" presId="urn:microsoft.com/office/officeart/2008/layout/LinedList"/>
    <dgm:cxn modelId="{0F650A14-F37F-584B-8896-15E957F534C3}" type="presParOf" srcId="{791CD45A-49C8-FB48-8B2E-6553A7C03285}" destId="{DEEDF271-3BF1-5749-902B-235505B795B5}" srcOrd="1" destOrd="0" presId="urn:microsoft.com/office/officeart/2008/layout/LinedList"/>
    <dgm:cxn modelId="{DB31DAC6-03CE-4E40-B7D1-42A21D6D9D24}" type="presParOf" srcId="{9E854790-E485-C148-9BB1-495E21A0C573}" destId="{95060448-92C8-8047-B2D1-11B05C549916}" srcOrd="8" destOrd="0" presId="urn:microsoft.com/office/officeart/2008/layout/LinedList"/>
    <dgm:cxn modelId="{661A0455-9810-BA44-B787-69D4D5E041B9}" type="presParOf" srcId="{9E854790-E485-C148-9BB1-495E21A0C573}" destId="{ED036DC3-BB7B-F241-8E2E-5542C4423A87}" srcOrd="9" destOrd="0" presId="urn:microsoft.com/office/officeart/2008/layout/LinedList"/>
    <dgm:cxn modelId="{C7607935-018A-BA46-AF3C-0CC288971C53}" type="presParOf" srcId="{ED036DC3-BB7B-F241-8E2E-5542C4423A87}" destId="{88E40286-9CA3-BE4A-8B7F-D1996003817B}" srcOrd="0" destOrd="0" presId="urn:microsoft.com/office/officeart/2008/layout/LinedList"/>
    <dgm:cxn modelId="{1B133329-F0F4-E449-B5D4-2C95A5575AE0}" type="presParOf" srcId="{ED036DC3-BB7B-F241-8E2E-5542C4423A87}" destId="{96C554C8-E64B-954A-B7AD-6561B83D6B4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8DE76C-B422-4BEA-8C7D-25FAA641F2D1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FF52650-255E-4EFE-9AEE-E37614388AF2}">
      <dgm:prSet/>
      <dgm:spPr/>
      <dgm:t>
        <a:bodyPr/>
        <a:lstStyle/>
        <a:p>
          <a:r>
            <a:rPr lang="pl-PL"/>
            <a:t>W związku z pęknięciami w stropie pomiędzy piwnicą a poziomem 0 w miejscu garażu konieczna jest rozbudowa jednostki – wybudowanie nowych garaży na pojazdy ratownicze. </a:t>
          </a:r>
          <a:endParaRPr lang="en-US"/>
        </a:p>
      </dgm:t>
    </dgm:pt>
    <dgm:pt modelId="{0C5631BA-E9A0-4D93-B324-859105469162}" type="parTrans" cxnId="{C8DF3CA5-4678-4EA7-B6A7-A4186156F67C}">
      <dgm:prSet/>
      <dgm:spPr/>
      <dgm:t>
        <a:bodyPr/>
        <a:lstStyle/>
        <a:p>
          <a:endParaRPr lang="en-US"/>
        </a:p>
      </dgm:t>
    </dgm:pt>
    <dgm:pt modelId="{F92C027F-B7CF-4B37-A9C5-12A0A4E3C2B4}" type="sibTrans" cxnId="{C8DF3CA5-4678-4EA7-B6A7-A4186156F67C}">
      <dgm:prSet/>
      <dgm:spPr/>
      <dgm:t>
        <a:bodyPr/>
        <a:lstStyle/>
        <a:p>
          <a:endParaRPr lang="en-US"/>
        </a:p>
      </dgm:t>
    </dgm:pt>
    <dgm:pt modelId="{D22D4891-0BBB-453D-B85A-26C379FB3309}">
      <dgm:prSet/>
      <dgm:spPr/>
      <dgm:t>
        <a:bodyPr/>
        <a:lstStyle/>
        <a:p>
          <a:r>
            <a:rPr lang="pl-PL" dirty="0"/>
            <a:t>Wskazany jest zakup węży tłocznych, prądownic wodno-pianowych oraz lancy kominowej</a:t>
          </a:r>
          <a:endParaRPr lang="en-US" dirty="0"/>
        </a:p>
      </dgm:t>
    </dgm:pt>
    <dgm:pt modelId="{4DA7C351-FB82-494D-8E3C-1692065B4065}" type="parTrans" cxnId="{73EC2F6D-B15D-4FAA-BF2B-56B4744AFA63}">
      <dgm:prSet/>
      <dgm:spPr/>
      <dgm:t>
        <a:bodyPr/>
        <a:lstStyle/>
        <a:p>
          <a:endParaRPr lang="en-US"/>
        </a:p>
      </dgm:t>
    </dgm:pt>
    <dgm:pt modelId="{16ACD05B-31FF-4A4E-9989-6A6FB3BFC33C}" type="sibTrans" cxnId="{73EC2F6D-B15D-4FAA-BF2B-56B4744AFA63}">
      <dgm:prSet/>
      <dgm:spPr/>
      <dgm:t>
        <a:bodyPr/>
        <a:lstStyle/>
        <a:p>
          <a:endParaRPr lang="en-US"/>
        </a:p>
      </dgm:t>
    </dgm:pt>
    <dgm:pt modelId="{BB2DD340-F5E5-4277-962B-F6EEAFB6A8D1}">
      <dgm:prSet/>
      <dgm:spPr/>
      <dgm:t>
        <a:bodyPr/>
        <a:lstStyle/>
        <a:p>
          <a:r>
            <a:rPr lang="pl-PL"/>
            <a:t>Konieczny jest zakup zestawu poduszek pneumatycznych wraz z osprzętem</a:t>
          </a:r>
          <a:endParaRPr lang="en-US"/>
        </a:p>
      </dgm:t>
    </dgm:pt>
    <dgm:pt modelId="{A9D49EE1-A2FB-4A96-9E5D-72474E20636F}" type="parTrans" cxnId="{5C5A1501-98EF-406A-9988-4CA1682AFAC7}">
      <dgm:prSet/>
      <dgm:spPr/>
      <dgm:t>
        <a:bodyPr/>
        <a:lstStyle/>
        <a:p>
          <a:endParaRPr lang="en-US"/>
        </a:p>
      </dgm:t>
    </dgm:pt>
    <dgm:pt modelId="{420FB5F1-BA80-4D05-BECD-5ACC278C498B}" type="sibTrans" cxnId="{5C5A1501-98EF-406A-9988-4CA1682AFAC7}">
      <dgm:prSet/>
      <dgm:spPr/>
      <dgm:t>
        <a:bodyPr/>
        <a:lstStyle/>
        <a:p>
          <a:endParaRPr lang="en-US"/>
        </a:p>
      </dgm:t>
    </dgm:pt>
    <dgm:pt modelId="{9B223A17-FE03-8D45-955B-2896D4EB2BF5}" type="pres">
      <dgm:prSet presAssocID="{B78DE76C-B422-4BEA-8C7D-25FAA641F2D1}" presName="outerComposite" presStyleCnt="0">
        <dgm:presLayoutVars>
          <dgm:chMax val="5"/>
          <dgm:dir/>
          <dgm:resizeHandles val="exact"/>
        </dgm:presLayoutVars>
      </dgm:prSet>
      <dgm:spPr/>
    </dgm:pt>
    <dgm:pt modelId="{B1E77D03-25E0-E347-ABAF-75035D40A561}" type="pres">
      <dgm:prSet presAssocID="{B78DE76C-B422-4BEA-8C7D-25FAA641F2D1}" presName="dummyMaxCanvas" presStyleCnt="0">
        <dgm:presLayoutVars/>
      </dgm:prSet>
      <dgm:spPr/>
    </dgm:pt>
    <dgm:pt modelId="{E9A2C8A7-8CAA-CF44-8CD2-D75DCCACAA0E}" type="pres">
      <dgm:prSet presAssocID="{B78DE76C-B422-4BEA-8C7D-25FAA641F2D1}" presName="ThreeNodes_1" presStyleLbl="node1" presStyleIdx="0" presStyleCnt="3">
        <dgm:presLayoutVars>
          <dgm:bulletEnabled val="1"/>
        </dgm:presLayoutVars>
      </dgm:prSet>
      <dgm:spPr/>
    </dgm:pt>
    <dgm:pt modelId="{85BA09B9-7E2D-114E-9382-F125B8FADC35}" type="pres">
      <dgm:prSet presAssocID="{B78DE76C-B422-4BEA-8C7D-25FAA641F2D1}" presName="ThreeNodes_2" presStyleLbl="node1" presStyleIdx="1" presStyleCnt="3">
        <dgm:presLayoutVars>
          <dgm:bulletEnabled val="1"/>
        </dgm:presLayoutVars>
      </dgm:prSet>
      <dgm:spPr/>
    </dgm:pt>
    <dgm:pt modelId="{630A0BB2-8C95-6D43-A109-687B9F1644D6}" type="pres">
      <dgm:prSet presAssocID="{B78DE76C-B422-4BEA-8C7D-25FAA641F2D1}" presName="ThreeNodes_3" presStyleLbl="node1" presStyleIdx="2" presStyleCnt="3">
        <dgm:presLayoutVars>
          <dgm:bulletEnabled val="1"/>
        </dgm:presLayoutVars>
      </dgm:prSet>
      <dgm:spPr/>
    </dgm:pt>
    <dgm:pt modelId="{3988CBC9-8850-674F-AF24-036DD166DCE5}" type="pres">
      <dgm:prSet presAssocID="{B78DE76C-B422-4BEA-8C7D-25FAA641F2D1}" presName="ThreeConn_1-2" presStyleLbl="fgAccFollowNode1" presStyleIdx="0" presStyleCnt="2">
        <dgm:presLayoutVars>
          <dgm:bulletEnabled val="1"/>
        </dgm:presLayoutVars>
      </dgm:prSet>
      <dgm:spPr/>
    </dgm:pt>
    <dgm:pt modelId="{491423D2-1DC6-D64F-B9CC-CE715C7AB610}" type="pres">
      <dgm:prSet presAssocID="{B78DE76C-B422-4BEA-8C7D-25FAA641F2D1}" presName="ThreeConn_2-3" presStyleLbl="fgAccFollowNode1" presStyleIdx="1" presStyleCnt="2">
        <dgm:presLayoutVars>
          <dgm:bulletEnabled val="1"/>
        </dgm:presLayoutVars>
      </dgm:prSet>
      <dgm:spPr/>
    </dgm:pt>
    <dgm:pt modelId="{F6DE47FE-AE5F-A546-B91F-424CAE060F56}" type="pres">
      <dgm:prSet presAssocID="{B78DE76C-B422-4BEA-8C7D-25FAA641F2D1}" presName="ThreeNodes_1_text" presStyleLbl="node1" presStyleIdx="2" presStyleCnt="3">
        <dgm:presLayoutVars>
          <dgm:bulletEnabled val="1"/>
        </dgm:presLayoutVars>
      </dgm:prSet>
      <dgm:spPr/>
    </dgm:pt>
    <dgm:pt modelId="{06B06B4E-0FB8-F34F-B316-804B280D2C6F}" type="pres">
      <dgm:prSet presAssocID="{B78DE76C-B422-4BEA-8C7D-25FAA641F2D1}" presName="ThreeNodes_2_text" presStyleLbl="node1" presStyleIdx="2" presStyleCnt="3">
        <dgm:presLayoutVars>
          <dgm:bulletEnabled val="1"/>
        </dgm:presLayoutVars>
      </dgm:prSet>
      <dgm:spPr/>
    </dgm:pt>
    <dgm:pt modelId="{367E4AE1-408E-5446-ACF7-2D643D1E0BD9}" type="pres">
      <dgm:prSet presAssocID="{B78DE76C-B422-4BEA-8C7D-25FAA641F2D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C5A1501-98EF-406A-9988-4CA1682AFAC7}" srcId="{B78DE76C-B422-4BEA-8C7D-25FAA641F2D1}" destId="{BB2DD340-F5E5-4277-962B-F6EEAFB6A8D1}" srcOrd="2" destOrd="0" parTransId="{A9D49EE1-A2FB-4A96-9E5D-72474E20636F}" sibTransId="{420FB5F1-BA80-4D05-BECD-5ACC278C498B}"/>
    <dgm:cxn modelId="{DAFD423F-503D-E74A-BACE-2CB81B171C5A}" type="presOf" srcId="{BB2DD340-F5E5-4277-962B-F6EEAFB6A8D1}" destId="{630A0BB2-8C95-6D43-A109-687B9F1644D6}" srcOrd="0" destOrd="0" presId="urn:microsoft.com/office/officeart/2005/8/layout/vProcess5"/>
    <dgm:cxn modelId="{2B843765-D605-5B43-AC1D-5F985B19136A}" type="presOf" srcId="{8FF52650-255E-4EFE-9AEE-E37614388AF2}" destId="{E9A2C8A7-8CAA-CF44-8CD2-D75DCCACAA0E}" srcOrd="0" destOrd="0" presId="urn:microsoft.com/office/officeart/2005/8/layout/vProcess5"/>
    <dgm:cxn modelId="{F2A41E6B-8A68-214D-94D8-F27306F0F6B5}" type="presOf" srcId="{BB2DD340-F5E5-4277-962B-F6EEAFB6A8D1}" destId="{367E4AE1-408E-5446-ACF7-2D643D1E0BD9}" srcOrd="1" destOrd="0" presId="urn:microsoft.com/office/officeart/2005/8/layout/vProcess5"/>
    <dgm:cxn modelId="{73EC2F6D-B15D-4FAA-BF2B-56B4744AFA63}" srcId="{B78DE76C-B422-4BEA-8C7D-25FAA641F2D1}" destId="{D22D4891-0BBB-453D-B85A-26C379FB3309}" srcOrd="1" destOrd="0" parTransId="{4DA7C351-FB82-494D-8E3C-1692065B4065}" sibTransId="{16ACD05B-31FF-4A4E-9989-6A6FB3BFC33C}"/>
    <dgm:cxn modelId="{647CE97C-F5AA-D44F-88DB-E26D582444AE}" type="presOf" srcId="{D22D4891-0BBB-453D-B85A-26C379FB3309}" destId="{06B06B4E-0FB8-F34F-B316-804B280D2C6F}" srcOrd="1" destOrd="0" presId="urn:microsoft.com/office/officeart/2005/8/layout/vProcess5"/>
    <dgm:cxn modelId="{AA9A5A9B-3D8F-FC42-B141-3B8AEDD937C5}" type="presOf" srcId="{F92C027F-B7CF-4B37-A9C5-12A0A4E3C2B4}" destId="{3988CBC9-8850-674F-AF24-036DD166DCE5}" srcOrd="0" destOrd="0" presId="urn:microsoft.com/office/officeart/2005/8/layout/vProcess5"/>
    <dgm:cxn modelId="{67FFEE9F-AD97-A54D-A510-C0C6B6A02A0E}" type="presOf" srcId="{D22D4891-0BBB-453D-B85A-26C379FB3309}" destId="{85BA09B9-7E2D-114E-9382-F125B8FADC35}" srcOrd="0" destOrd="0" presId="urn:microsoft.com/office/officeart/2005/8/layout/vProcess5"/>
    <dgm:cxn modelId="{C8DF3CA5-4678-4EA7-B6A7-A4186156F67C}" srcId="{B78DE76C-B422-4BEA-8C7D-25FAA641F2D1}" destId="{8FF52650-255E-4EFE-9AEE-E37614388AF2}" srcOrd="0" destOrd="0" parTransId="{0C5631BA-E9A0-4D93-B324-859105469162}" sibTransId="{F92C027F-B7CF-4B37-A9C5-12A0A4E3C2B4}"/>
    <dgm:cxn modelId="{56B815A9-9006-6B42-AFB7-AB289624AAF2}" type="presOf" srcId="{16ACD05B-31FF-4A4E-9989-6A6FB3BFC33C}" destId="{491423D2-1DC6-D64F-B9CC-CE715C7AB610}" srcOrd="0" destOrd="0" presId="urn:microsoft.com/office/officeart/2005/8/layout/vProcess5"/>
    <dgm:cxn modelId="{836F96CA-1803-C54A-A6E5-D04B239C4AB3}" type="presOf" srcId="{B78DE76C-B422-4BEA-8C7D-25FAA641F2D1}" destId="{9B223A17-FE03-8D45-955B-2896D4EB2BF5}" srcOrd="0" destOrd="0" presId="urn:microsoft.com/office/officeart/2005/8/layout/vProcess5"/>
    <dgm:cxn modelId="{9EEA66D3-56E5-6247-97C7-591F1C4C7EC6}" type="presOf" srcId="{8FF52650-255E-4EFE-9AEE-E37614388AF2}" destId="{F6DE47FE-AE5F-A546-B91F-424CAE060F56}" srcOrd="1" destOrd="0" presId="urn:microsoft.com/office/officeart/2005/8/layout/vProcess5"/>
    <dgm:cxn modelId="{2045CFBD-E113-724D-99FA-D6DB165B4E5A}" type="presParOf" srcId="{9B223A17-FE03-8D45-955B-2896D4EB2BF5}" destId="{B1E77D03-25E0-E347-ABAF-75035D40A561}" srcOrd="0" destOrd="0" presId="urn:microsoft.com/office/officeart/2005/8/layout/vProcess5"/>
    <dgm:cxn modelId="{1C23661B-E0EE-F44C-B351-796F98FAA991}" type="presParOf" srcId="{9B223A17-FE03-8D45-955B-2896D4EB2BF5}" destId="{E9A2C8A7-8CAA-CF44-8CD2-D75DCCACAA0E}" srcOrd="1" destOrd="0" presId="urn:microsoft.com/office/officeart/2005/8/layout/vProcess5"/>
    <dgm:cxn modelId="{EF6A270F-93B2-8F44-9DD5-8FD5D2B5DA19}" type="presParOf" srcId="{9B223A17-FE03-8D45-955B-2896D4EB2BF5}" destId="{85BA09B9-7E2D-114E-9382-F125B8FADC35}" srcOrd="2" destOrd="0" presId="urn:microsoft.com/office/officeart/2005/8/layout/vProcess5"/>
    <dgm:cxn modelId="{14E1CCCE-CD84-6444-926C-92BEAE1801EA}" type="presParOf" srcId="{9B223A17-FE03-8D45-955B-2896D4EB2BF5}" destId="{630A0BB2-8C95-6D43-A109-687B9F1644D6}" srcOrd="3" destOrd="0" presId="urn:microsoft.com/office/officeart/2005/8/layout/vProcess5"/>
    <dgm:cxn modelId="{D1C340F9-32B1-4E46-8DE0-1F4B46ACB14D}" type="presParOf" srcId="{9B223A17-FE03-8D45-955B-2896D4EB2BF5}" destId="{3988CBC9-8850-674F-AF24-036DD166DCE5}" srcOrd="4" destOrd="0" presId="urn:microsoft.com/office/officeart/2005/8/layout/vProcess5"/>
    <dgm:cxn modelId="{9764D930-2434-8644-9901-48855ABDCB84}" type="presParOf" srcId="{9B223A17-FE03-8D45-955B-2896D4EB2BF5}" destId="{491423D2-1DC6-D64F-B9CC-CE715C7AB610}" srcOrd="5" destOrd="0" presId="urn:microsoft.com/office/officeart/2005/8/layout/vProcess5"/>
    <dgm:cxn modelId="{D9B008DD-4A03-044C-96D9-AF392ED20F3A}" type="presParOf" srcId="{9B223A17-FE03-8D45-955B-2896D4EB2BF5}" destId="{F6DE47FE-AE5F-A546-B91F-424CAE060F56}" srcOrd="6" destOrd="0" presId="urn:microsoft.com/office/officeart/2005/8/layout/vProcess5"/>
    <dgm:cxn modelId="{9A953FE9-FF52-0049-97EE-5B7FDB57031C}" type="presParOf" srcId="{9B223A17-FE03-8D45-955B-2896D4EB2BF5}" destId="{06B06B4E-0FB8-F34F-B316-804B280D2C6F}" srcOrd="7" destOrd="0" presId="urn:microsoft.com/office/officeart/2005/8/layout/vProcess5"/>
    <dgm:cxn modelId="{FA820C8E-C5CD-EA4F-8F5D-F2AE4B57765A}" type="presParOf" srcId="{9B223A17-FE03-8D45-955B-2896D4EB2BF5}" destId="{367E4AE1-408E-5446-ACF7-2D643D1E0BD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E6B6B-9A4F-EF40-A1DC-FE6712DC1CEE}">
      <dsp:nvSpPr>
        <dsp:cNvPr id="0" name=""/>
        <dsp:cNvSpPr/>
      </dsp:nvSpPr>
      <dsp:spPr>
        <a:xfrm>
          <a:off x="0" y="117638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W wieku 18-65lat – 44 osoby</a:t>
          </a:r>
          <a:endParaRPr lang="en-US" sz="2600" kern="1200"/>
        </a:p>
      </dsp:txBody>
      <dsp:txXfrm>
        <a:off x="30442" y="148080"/>
        <a:ext cx="10454716" cy="562726"/>
      </dsp:txXfrm>
    </dsp:sp>
    <dsp:sp modelId="{D315EEE7-4067-E943-A522-2361D01CC7E7}">
      <dsp:nvSpPr>
        <dsp:cNvPr id="0" name=""/>
        <dsp:cNvSpPr/>
      </dsp:nvSpPr>
      <dsp:spPr>
        <a:xfrm>
          <a:off x="0" y="816129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W wieku powyżej 65 lat – 4 osoby</a:t>
          </a:r>
          <a:endParaRPr lang="en-US" sz="2600" kern="1200"/>
        </a:p>
      </dsp:txBody>
      <dsp:txXfrm>
        <a:off x="30442" y="846571"/>
        <a:ext cx="10454716" cy="562726"/>
      </dsp:txXfrm>
    </dsp:sp>
    <dsp:sp modelId="{2F1E8DD7-ADCC-6544-8485-DCB26634EB18}">
      <dsp:nvSpPr>
        <dsp:cNvPr id="0" name=""/>
        <dsp:cNvSpPr/>
      </dsp:nvSpPr>
      <dsp:spPr>
        <a:xfrm>
          <a:off x="0" y="1514619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Mogący brać bezpośredni udział w akcjach ratowniczo-gaśniczych: 32 osoby</a:t>
          </a:r>
          <a:endParaRPr lang="en-US" sz="2600" kern="1200"/>
        </a:p>
      </dsp:txBody>
      <dsp:txXfrm>
        <a:off x="30442" y="1545061"/>
        <a:ext cx="10454716" cy="562726"/>
      </dsp:txXfrm>
    </dsp:sp>
    <dsp:sp modelId="{AC40577F-7AFB-7F45-88C5-5CA14D380366}">
      <dsp:nvSpPr>
        <dsp:cNvPr id="0" name=""/>
        <dsp:cNvSpPr/>
      </dsp:nvSpPr>
      <dsp:spPr>
        <a:xfrm>
          <a:off x="0" y="2213109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Członkowie wspierający – 10 osób</a:t>
          </a:r>
          <a:endParaRPr lang="en-US" sz="2600" kern="1200"/>
        </a:p>
      </dsp:txBody>
      <dsp:txXfrm>
        <a:off x="30442" y="2243551"/>
        <a:ext cx="10454716" cy="562726"/>
      </dsp:txXfrm>
    </dsp:sp>
    <dsp:sp modelId="{42A9186B-070C-854C-9985-00EC6C08602B}">
      <dsp:nvSpPr>
        <dsp:cNvPr id="0" name=""/>
        <dsp:cNvSpPr/>
      </dsp:nvSpPr>
      <dsp:spPr>
        <a:xfrm>
          <a:off x="0" y="2911599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Członkowie honorowi: 2 osoby</a:t>
          </a:r>
          <a:endParaRPr lang="en-US" sz="2600" kern="1200"/>
        </a:p>
      </dsp:txBody>
      <dsp:txXfrm>
        <a:off x="30442" y="2942041"/>
        <a:ext cx="10454716" cy="562726"/>
      </dsp:txXfrm>
    </dsp:sp>
    <dsp:sp modelId="{A21F6E47-4DD2-EF47-85D5-D315C0C2BEDF}">
      <dsp:nvSpPr>
        <dsp:cNvPr id="0" name=""/>
        <dsp:cNvSpPr/>
      </dsp:nvSpPr>
      <dsp:spPr>
        <a:xfrm>
          <a:off x="0" y="3610089"/>
          <a:ext cx="105156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/>
            <a:t>Przy OSP działa Harcerska Drużyna Pożarnicza – 80 osób</a:t>
          </a:r>
          <a:endParaRPr lang="en-US" sz="2600" kern="1200"/>
        </a:p>
      </dsp:txBody>
      <dsp:txXfrm>
        <a:off x="30442" y="3640531"/>
        <a:ext cx="10454716" cy="562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3B3B8-EB32-6D42-B3F5-8EE16BC8A17F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CF3E7-D004-4A41-970A-4A8466BA18E6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Dowódcy – 19 osób</a:t>
          </a:r>
          <a:endParaRPr lang="en-US" sz="4000" kern="1200" dirty="0"/>
        </a:p>
      </dsp:txBody>
      <dsp:txXfrm>
        <a:off x="0" y="531"/>
        <a:ext cx="10515600" cy="870055"/>
      </dsp:txXfrm>
    </dsp:sp>
    <dsp:sp modelId="{00BAA714-E3DD-8541-B3CB-9E1FA73A226B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14A35-2B07-1E45-92AA-1370306C5AFB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/>
            <a:t>Naczelnicy – 10 osób</a:t>
          </a:r>
          <a:endParaRPr lang="en-US" sz="4000" kern="1200"/>
        </a:p>
      </dsp:txBody>
      <dsp:txXfrm>
        <a:off x="0" y="870586"/>
        <a:ext cx="10515600" cy="870055"/>
      </dsp:txXfrm>
    </dsp:sp>
    <dsp:sp modelId="{85A3D648-9CDD-5249-A4AD-802E6C7AADA3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2DE98F-3BE6-814D-82AE-137A9FFC9EFA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/>
            <a:t>Strażacy ratownicy – 32 osób</a:t>
          </a:r>
          <a:endParaRPr lang="en-US" sz="4000" kern="1200"/>
        </a:p>
      </dsp:txBody>
      <dsp:txXfrm>
        <a:off x="0" y="1740641"/>
        <a:ext cx="10515600" cy="870055"/>
      </dsp:txXfrm>
    </dsp:sp>
    <dsp:sp modelId="{EA4A47A1-0936-2C4F-A2F9-59C12B8BC74B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D73BC-3DBE-934D-80CB-409A3D02A446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/>
            <a:t>Kierowcy – 20 osób</a:t>
          </a:r>
          <a:endParaRPr lang="en-US" sz="4000" kern="1200"/>
        </a:p>
      </dsp:txBody>
      <dsp:txXfrm>
        <a:off x="0" y="2610696"/>
        <a:ext cx="10515600" cy="870055"/>
      </dsp:txXfrm>
    </dsp:sp>
    <dsp:sp modelId="{95060448-92C8-8047-B2D1-11B05C549916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40286-9CA3-BE4A-8B7F-D1996003817B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/>
            <a:t>Ratownicy KPP – 30 osób</a:t>
          </a:r>
          <a:endParaRPr lang="en-US" sz="4000" kern="1200"/>
        </a:p>
      </dsp:txBody>
      <dsp:txXfrm>
        <a:off x="0" y="3480751"/>
        <a:ext cx="10515600" cy="8700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2C8A7-8CAA-CF44-8CD2-D75DCCACAA0E}">
      <dsp:nvSpPr>
        <dsp:cNvPr id="0" name=""/>
        <dsp:cNvSpPr/>
      </dsp:nvSpPr>
      <dsp:spPr>
        <a:xfrm>
          <a:off x="0" y="0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/>
            <a:t>W związku z pęknięciami w stropie pomiędzy piwnicą a poziomem 0 w miejscu garażu konieczna jest rozbudowa jednostki – wybudowanie nowych garaży na pojazdy ratownicze. </a:t>
          </a:r>
          <a:endParaRPr lang="en-US" sz="2300" kern="1200"/>
        </a:p>
      </dsp:txBody>
      <dsp:txXfrm>
        <a:off x="36841" y="36841"/>
        <a:ext cx="7931345" cy="1184159"/>
      </dsp:txXfrm>
    </dsp:sp>
    <dsp:sp modelId="{85BA09B9-7E2D-114E-9382-F125B8FADC35}">
      <dsp:nvSpPr>
        <dsp:cNvPr id="0" name=""/>
        <dsp:cNvSpPr/>
      </dsp:nvSpPr>
      <dsp:spPr>
        <a:xfrm>
          <a:off x="819587" y="1467481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Wskazany jest zakup węży tłocznych, prądownic wodno-pianowych oraz lancy kominowej</a:t>
          </a:r>
          <a:endParaRPr lang="en-US" sz="2300" kern="1200" dirty="0"/>
        </a:p>
      </dsp:txBody>
      <dsp:txXfrm>
        <a:off x="856428" y="1504322"/>
        <a:ext cx="7577788" cy="1184159"/>
      </dsp:txXfrm>
    </dsp:sp>
    <dsp:sp modelId="{630A0BB2-8C95-6D43-A109-687B9F1644D6}">
      <dsp:nvSpPr>
        <dsp:cNvPr id="0" name=""/>
        <dsp:cNvSpPr/>
      </dsp:nvSpPr>
      <dsp:spPr>
        <a:xfrm>
          <a:off x="1639174" y="2934963"/>
          <a:ext cx="9288654" cy="125784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/>
            <a:t>Konieczny jest zakup zestawu poduszek pneumatycznych wraz z osprzętem</a:t>
          </a:r>
          <a:endParaRPr lang="en-US" sz="2300" kern="1200"/>
        </a:p>
      </dsp:txBody>
      <dsp:txXfrm>
        <a:off x="1676015" y="2971804"/>
        <a:ext cx="7577788" cy="1184159"/>
      </dsp:txXfrm>
    </dsp:sp>
    <dsp:sp modelId="{3988CBC9-8850-674F-AF24-036DD166DCE5}">
      <dsp:nvSpPr>
        <dsp:cNvPr id="0" name=""/>
        <dsp:cNvSpPr/>
      </dsp:nvSpPr>
      <dsp:spPr>
        <a:xfrm>
          <a:off x="8471057" y="953863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55016" y="953863"/>
        <a:ext cx="449678" cy="615241"/>
      </dsp:txXfrm>
    </dsp:sp>
    <dsp:sp modelId="{491423D2-1DC6-D64F-B9CC-CE715C7AB610}">
      <dsp:nvSpPr>
        <dsp:cNvPr id="0" name=""/>
        <dsp:cNvSpPr/>
      </dsp:nvSpPr>
      <dsp:spPr>
        <a:xfrm>
          <a:off x="9290644" y="2412959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74603" y="2412959"/>
        <a:ext cx="449678" cy="615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7E82BD-AB46-45FF-887F-5E8C6C05F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FEA8144-0363-40B1-BAE7-D1A63E46E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27D4F2-8BA5-465D-855A-A045ACF69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0E393A-D9E8-4C0F-996C-ADC1C14F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1ACCCB-2525-41C0-85EB-7B8D98387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70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F4D608-2155-46E7-AAA2-35750975B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0F41A03-D60A-48A9-A091-2D3187BC7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3CC5A3-DE02-4237-8B9A-C63A6E01D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2BE0CBE-C162-4AC7-8E1E-5E3F9CAB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F2213A-206D-48C1-A23F-9B84A3F89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6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A66679D-7C73-410A-B253-939270528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DF1730C-5168-454E-A269-CBC9F839B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602FE4-2A16-4373-86EF-751361873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5B6575E-340B-44D7-8AB0-7AC9DFF1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9E809A-E247-47E1-A1BA-D9DA9898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2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0DBAE0-D2CD-44DC-B8B6-EFC0CB28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DF6573-073C-45F9-9D9F-14F041601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5146CE-4DB3-4160-8713-BAB4EF8B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E7083AE-C25B-4019-92C6-92A2BC96B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78D544-F4B6-46A1-A555-690625C2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049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844142-B887-432C-B139-03E8C7308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C41A68-FA68-49EC-8BE4-FFE0109E0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F88F8F-7FD1-4F09-B90B-DAD72027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93920B-985C-43BE-9C28-A243633D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B487C0-BAE6-4CD2-92EC-40E39499A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2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CBFB2D-DD37-4403-AE4E-13D8CFA77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E86CA2-45B7-4227-8052-0E27FA155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7FEEF52-C10E-41EB-8250-1676D7772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D3B10CF-E329-45B8-BD82-F95BD34EE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242F2F9-190D-4045-92F4-46689759C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6CCB3BB-B8FD-42C2-9C65-45B54F84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01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416A30-D5D8-48F6-A7A1-45A3BA01D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61B64AD-62CB-4F38-A86F-CE731E5B6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5535E0D-5C02-4362-AFDD-728C45485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85424D9-BFA6-4C38-9EFC-AD6589D88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6807C9F-445A-4946-9209-55938B217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1BD4080-CDBB-4878-9F93-B625AA25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4A4C815-6944-440C-8EE2-FB079C0B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21F98EE-2F85-48BF-A711-6B6CF32E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1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736969-5BC5-4475-A2A0-F9DD3C53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9BC8FE6-CBFF-4CC0-9571-11A12842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B0D26FA-F4C5-47D5-B771-7D21BCD0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4DE00DA-170C-4685-AF05-743CEBAF6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30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610F683-B993-48B6-B456-4B0C6AB1A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C344993-C578-4C5C-B4B2-28831B51F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18EE425-F77F-4688-B723-1F88FA7B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6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D8AC29-8802-42A4-A084-105B1B187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F4A851-0E5B-4277-A758-5CC5C3B12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F1D3626-C39E-4255-BA51-3E7CDE26F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568E96E-A1AB-4B97-A909-A53623F7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385A285-6FBE-4B6C-8D3C-8668E68E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4108916-4961-4BC3-8CD0-3B4A4E85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23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B48F48-12CE-47BA-A991-674A3DFE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61AB33A-1B91-4195-93E5-0395D6DEF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99A9B71-85D9-4231-B4C6-AD9347945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A703153-032B-433E-8A40-C3DA6541B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2DA96D4-7401-4BF0-A96A-6E682FC3E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BF8E21-C28A-421F-B8CB-A95CFEB2B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70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A456484-9191-4334-B5F1-A8ED40F1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6EA8BBF-D453-406E-A522-69355F1E3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37E2CA-787D-4BA0-AD65-F65A8CF98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5C4A5-45FA-4371-A45F-F03BCA8070DE}" type="datetimeFigureOut">
              <a:rPr lang="pl-PL" smtClean="0"/>
              <a:t>30.09.2024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F3B7B4F-9F8A-4E35-A7D0-62F91D5691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C75586-32D3-4F33-82E0-754149BCC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43184-3236-4206-B040-AE16060465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071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53618DB5-91C3-4449-96B5-E7E606112E72}"/>
              </a:ext>
            </a:extLst>
          </p:cNvPr>
          <p:cNvSpPr/>
          <p:nvPr/>
        </p:nvSpPr>
        <p:spPr>
          <a:xfrm>
            <a:off x="5771505" y="4856187"/>
            <a:ext cx="6110960" cy="11606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tx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OSP KOBYŁKA—PODSUMOWANIE 2023 ROKU</a:t>
            </a:r>
            <a:endParaRPr lang="en-US" sz="3700" b="1" kern="1200" cap="none" spc="50" dirty="0">
              <a:ln w="9525" cmpd="sng">
                <a:solidFill>
                  <a:srgbClr val="FF0000"/>
                </a:solidFill>
                <a:prstDash val="solid"/>
              </a:ln>
              <a:solidFill>
                <a:schemeClr val="tx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Obraz 6" descr="Obraz zawierający na wolnym powietrzu, strażak, budynek, ubrania&#10;&#10;Opis wygenerowany automatycznie">
            <a:extLst>
              <a:ext uri="{FF2B5EF4-FFF2-40B4-BE49-F238E27FC236}">
                <a16:creationId xmlns:a16="http://schemas.microsoft.com/office/drawing/2014/main" id="{1E0AA512-56C4-27DE-7E10-396BC79C4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r="20451" b="2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78" name="Freeform: Shape 77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Obraz 4" descr="Obraz zawierający tekst, kreskówka, clipart, Grafika&#10;&#10;Opis wygenerowany automatycznie">
            <a:extLst>
              <a:ext uri="{FF2B5EF4-FFF2-40B4-BE49-F238E27FC236}">
                <a16:creationId xmlns:a16="http://schemas.microsoft.com/office/drawing/2014/main" id="{B1F3E5CC-B26F-7645-BB6D-F4D18CEC1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8" r="4" b="13586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87" name="Freeform: Shape 86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Obraz 8" descr="Obraz zawierający budynek, ubrania, strażak, osoba&#10;&#10;Opis wygenerowany automatycznie">
            <a:extLst>
              <a:ext uri="{FF2B5EF4-FFF2-40B4-BE49-F238E27FC236}">
                <a16:creationId xmlns:a16="http://schemas.microsoft.com/office/drawing/2014/main" id="{6304B154-4295-FA5E-A06D-74B36B4AAE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4" r="-2" b="-2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93" name="Freeform: Shape 92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182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hełm, Odzież ochronna, osoba, strażak&#10;&#10;Opis wygenerowany automatycznie">
            <a:extLst>
              <a:ext uri="{FF2B5EF4-FFF2-40B4-BE49-F238E27FC236}">
                <a16:creationId xmlns:a16="http://schemas.microsoft.com/office/drawing/2014/main" id="{F751C729-F5A3-85AD-672A-85979B937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2" b="4606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1A47AE1-9CD1-64A0-17B3-04BFEDD07295}"/>
              </a:ext>
            </a:extLst>
          </p:cNvPr>
          <p:cNvSpPr/>
          <p:nvPr/>
        </p:nvSpPr>
        <p:spPr>
          <a:xfrm>
            <a:off x="277092" y="-256035"/>
            <a:ext cx="560943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Druhny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Druhowie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z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największą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liczbą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wyjazdów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do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działań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C6D09588-9668-4D38-8AD4-C27CF2B2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C276A92-3C7F-D808-7B4A-0B4CA75843DD}"/>
              </a:ext>
            </a:extLst>
          </p:cNvPr>
          <p:cNvSpPr/>
          <p:nvPr/>
        </p:nvSpPr>
        <p:spPr>
          <a:xfrm>
            <a:off x="2697822" y="342153"/>
            <a:ext cx="8740775" cy="245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4287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b="0" cap="none" spc="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Pawłowski</a:t>
            </a:r>
            <a:r>
              <a:rPr lang="en-US" sz="3600" b="0" cap="none" spc="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Adrian – 135</a:t>
            </a:r>
          </a:p>
          <a:p>
            <a:pPr marL="14287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Truchel</a:t>
            </a:r>
            <a:r>
              <a:rPr lang="en-US" sz="360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Wojciech- 115</a:t>
            </a:r>
          </a:p>
          <a:p>
            <a:pPr marL="14287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b="0" cap="none" spc="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Tymiński</a:t>
            </a:r>
            <a:r>
              <a:rPr lang="en-US" sz="3600" b="0" cap="none" spc="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Patryk- 90</a:t>
            </a:r>
          </a:p>
          <a:p>
            <a:pPr marL="14287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Pożoga</a:t>
            </a:r>
            <a:r>
              <a:rPr lang="en-US" sz="360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Patryk- 88</a:t>
            </a:r>
          </a:p>
          <a:p>
            <a:pPr marL="14287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b="0" cap="none" spc="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Łukasiuk</a:t>
            </a:r>
            <a:r>
              <a:rPr lang="en-US" sz="3600" b="0" cap="none" spc="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Mateusz- 70</a:t>
            </a:r>
          </a:p>
          <a:p>
            <a:pPr marL="14287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Pawłowski</a:t>
            </a:r>
            <a:r>
              <a:rPr lang="en-US" sz="360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Tobiasz</a:t>
            </a:r>
            <a:r>
              <a:rPr lang="en-US" sz="360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- 67</a:t>
            </a:r>
          </a:p>
          <a:p>
            <a:pPr marL="14287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b="0" cap="none" spc="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Baranowska</a:t>
            </a:r>
            <a:r>
              <a:rPr lang="en-US" sz="3600" b="0" cap="none" spc="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Angelika-60</a:t>
            </a:r>
          </a:p>
          <a:p>
            <a:pPr marL="14287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Spinek</a:t>
            </a:r>
            <a:r>
              <a:rPr lang="en-US" sz="360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Natalia- 53</a:t>
            </a:r>
          </a:p>
          <a:p>
            <a:pPr marL="14287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b="0" cap="none" spc="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Żurawski</a:t>
            </a:r>
            <a:r>
              <a:rPr lang="en-US" sz="3600" b="0" cap="none" spc="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Sebastian- 51</a:t>
            </a:r>
          </a:p>
          <a:p>
            <a:pPr marL="14287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60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Kostrzewa</a:t>
            </a:r>
            <a:r>
              <a:rPr lang="en-US" sz="360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Bogusław</a:t>
            </a:r>
            <a:r>
              <a:rPr lang="en-US" sz="3600" dirty="0">
                <a:ln w="0"/>
                <a:solidFill>
                  <a:schemeClr val="tx1">
                    <a:alpha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- 51</a:t>
            </a:r>
            <a:endParaRPr lang="en-US" sz="3600" b="0" cap="none" spc="0" dirty="0">
              <a:ln w="0"/>
              <a:solidFill>
                <a:schemeClr val="tx1">
                  <a:alpha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95A28492-272D-4814-AE2C-61575C989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F778866-9933-4309-8E11-F83DDDBB1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6D21D106-ABCB-4A50-84B3-D35C3B2B6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5E4ED97-1207-4104-A25F-8791916BF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24CB190-EFCD-4B40-9CDD-E3C0EB4B3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6808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strażak, na wolnym powietrzu, transport, drzewo&#10;&#10;Opis wygenerowany automatycznie">
            <a:extLst>
              <a:ext uri="{FF2B5EF4-FFF2-40B4-BE49-F238E27FC236}">
                <a16:creationId xmlns:a16="http://schemas.microsoft.com/office/drawing/2014/main" id="{B0A987B3-8CCF-990C-B0EC-9B58AF670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1" r="9090" b="1869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7" name="Rectangle 4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DB8C9DD-372C-7A46-B699-BF4D86C4B65A}"/>
              </a:ext>
            </a:extLst>
          </p:cNvPr>
          <p:cNvSpPr/>
          <p:nvPr/>
        </p:nvSpPr>
        <p:spPr>
          <a:xfrm>
            <a:off x="151154" y="1342781"/>
            <a:ext cx="540327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Największe</a:t>
            </a:r>
            <a:r>
              <a:rPr lang="en-US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 </a:t>
            </a:r>
            <a:r>
              <a:rPr lang="en-US" sz="48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akcje</a:t>
            </a:r>
            <a:r>
              <a:rPr lang="en-US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 </a:t>
            </a:r>
            <a:r>
              <a:rPr lang="en-US" sz="48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ratowniczo-gaśnicze</a:t>
            </a:r>
            <a:r>
              <a:rPr lang="en-US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 w 2023 </a:t>
            </a:r>
            <a:r>
              <a:rPr lang="en-US" sz="48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roku</a:t>
            </a:r>
            <a:r>
              <a:rPr lang="en-US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:</a:t>
            </a:r>
          </a:p>
        </p:txBody>
      </p:sp>
      <p:sp>
        <p:nvSpPr>
          <p:cNvPr id="48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6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9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na wolnym powietrzu, niebo, zanieczyszczenie, Katastrofa&#10;&#10;Opis wygenerowany automatycznie">
            <a:extLst>
              <a:ext uri="{FF2B5EF4-FFF2-40B4-BE49-F238E27FC236}">
                <a16:creationId xmlns:a16="http://schemas.microsoft.com/office/drawing/2014/main" id="{F113495F-AEB2-1828-79F1-149EE805C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3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826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 descr="Obraz zawierający na wolnym powietrzu, drzewo, woda, Zasoby wodne&#10;&#10;Opis wygenerowany automatycznie">
            <a:extLst>
              <a:ext uri="{FF2B5EF4-FFF2-40B4-BE49-F238E27FC236}">
                <a16:creationId xmlns:a16="http://schemas.microsoft.com/office/drawing/2014/main" id="{0957C38C-8492-DCA5-5CE7-93116F729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338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996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ojazd, Pojazd lądowy, opona, koło&#10;&#10;Opis wygenerowany automatycznie">
            <a:extLst>
              <a:ext uri="{FF2B5EF4-FFF2-40B4-BE49-F238E27FC236}">
                <a16:creationId xmlns:a16="http://schemas.microsoft.com/office/drawing/2014/main" id="{61FFA645-33DE-45FD-751D-280EC0CFC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 b="221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Obraz 2" descr="Obraz zawierający na wolnym powietrzu, niebo, pojazd, strażak&#10;&#10;Opis wygenerowany automatycznie">
            <a:extLst>
              <a:ext uri="{FF2B5EF4-FFF2-40B4-BE49-F238E27FC236}">
                <a16:creationId xmlns:a16="http://schemas.microsoft.com/office/drawing/2014/main" id="{4D96608C-66EC-786D-131E-8E06676F0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 b="11357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iebo, Znak stopu, stop, Znak drogowy&#10;&#10;Opis wygenerowany automatycznie">
            <a:extLst>
              <a:ext uri="{FF2B5EF4-FFF2-40B4-BE49-F238E27FC236}">
                <a16:creationId xmlns:a16="http://schemas.microsoft.com/office/drawing/2014/main" id="{5943296E-E4FC-C537-A2EC-C1C49BE4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mapa&#10;&#10;Opis wygenerowany automatycznie">
            <a:extLst>
              <a:ext uri="{FF2B5EF4-FFF2-40B4-BE49-F238E27FC236}">
                <a16:creationId xmlns:a16="http://schemas.microsoft.com/office/drawing/2014/main" id="{C29FAF24-0074-D314-24D3-274421344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1" y="0"/>
            <a:ext cx="10274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8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latin typeface="+mj-lt"/>
                <a:ea typeface="+mj-ea"/>
                <a:cs typeface="+mj-cs"/>
              </a:rPr>
              <a:t>DZIAŁALNOŚĆ POZABOJOWA 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872899"/>
            <a:ext cx="5310177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kern="1200" dirty="0" err="1">
                <a:latin typeface="+mn-lt"/>
                <a:ea typeface="+mn-ea"/>
                <a:cs typeface="+mn-cs"/>
              </a:rPr>
              <a:t>Strażacy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OSP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Kobyłka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brali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udział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w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licznych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spotkaniach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i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pokazach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br>
              <a:rPr lang="en-US" sz="3600" kern="1200" dirty="0">
                <a:latin typeface="+mn-lt"/>
                <a:ea typeface="+mn-ea"/>
                <a:cs typeface="+mn-cs"/>
              </a:rPr>
            </a:br>
            <a:r>
              <a:rPr lang="en-US" sz="3600" kern="1200" dirty="0">
                <a:latin typeface="+mn-lt"/>
                <a:ea typeface="+mn-ea"/>
                <a:cs typeface="+mn-cs"/>
              </a:rPr>
              <a:t>w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przedszkolach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i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szkołach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. </a:t>
            </a:r>
          </a:p>
        </p:txBody>
      </p:sp>
      <p:pic>
        <p:nvPicPr>
          <p:cNvPr id="14" name="Obraz 13" descr="Obraz zawierający na wolnym powietrzu, ubrania, trawa, osoba&#10;&#10;Opis wygenerowany automatycznie">
            <a:extLst>
              <a:ext uri="{FF2B5EF4-FFF2-40B4-BE49-F238E27FC236}">
                <a16:creationId xmlns:a16="http://schemas.microsoft.com/office/drawing/2014/main" id="{923ABCF5-F820-CCBF-ACD1-446C8DFFE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65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797C140-60E3-AF0F-2FC4-01D5209D6900}"/>
              </a:ext>
            </a:extLst>
          </p:cNvPr>
          <p:cNvSpPr txBox="1"/>
          <p:nvPr/>
        </p:nvSpPr>
        <p:spPr>
          <a:xfrm>
            <a:off x="0" y="4791652"/>
            <a:ext cx="45473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Jednostka powstała w 1927r.Włączona do KSRG w 1995r.</a:t>
            </a:r>
          </a:p>
          <a:p>
            <a:pPr algn="ctr"/>
            <a:r>
              <a:rPr lang="pl-PL" sz="2400" b="1" dirty="0"/>
              <a:t>(od samego początku istnienia systemu).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147E458-9614-D7F2-0C98-2A10BBDE6F91}"/>
              </a:ext>
            </a:extLst>
          </p:cNvPr>
          <p:cNvSpPr txBox="1"/>
          <p:nvPr/>
        </p:nvSpPr>
        <p:spPr>
          <a:xfrm>
            <a:off x="4547360" y="4729496"/>
            <a:ext cx="73398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Poziom wyszkolenia i wyposażenia umożliwia nam podjęcie działań ratowniczo-gaśniczych z każdej dziedziny ratownictwa. Ratujemy podczas: pożarów, wypadków komunikacyjnych, powodzi, klęsk żywiołowych i innych miejscowych zagrożeń (gniazda owadów błonkoskrzydłych, uszkodzone dachy, zalane domostwa).</a:t>
            </a:r>
          </a:p>
        </p:txBody>
      </p:sp>
      <p:pic>
        <p:nvPicPr>
          <p:cNvPr id="3" name="Obraz 2" descr="Obraz zawierający tekst, kreskówka, clipart, Grafika&#10;&#10;Opis wygenerowany automatycznie">
            <a:extLst>
              <a:ext uri="{FF2B5EF4-FFF2-40B4-BE49-F238E27FC236}">
                <a16:creationId xmlns:a16="http://schemas.microsoft.com/office/drawing/2014/main" id="{A2CEB6BB-BC5B-AC73-5685-B152BD496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5" y="948794"/>
            <a:ext cx="3253935" cy="3253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 descr="Obraz zawierający osoba, na wolnym powietrzu, obuwie, drzewo&#10;&#10;Opis wygenerowany automatycznie">
            <a:extLst>
              <a:ext uri="{FF2B5EF4-FFF2-40B4-BE49-F238E27FC236}">
                <a16:creationId xmlns:a16="http://schemas.microsoft.com/office/drawing/2014/main" id="{CB1CDDAF-6025-368F-C9F8-D8414A4BE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637" y="427247"/>
            <a:ext cx="5716490" cy="42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25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az 3" descr="Obraz zawierający Odzież ochronna, hełm, ubrania, strażak&#10;&#10;Opis wygenerowany automatycznie">
            <a:extLst>
              <a:ext uri="{FF2B5EF4-FFF2-40B4-BE49-F238E27FC236}">
                <a16:creationId xmlns:a16="http://schemas.microsoft.com/office/drawing/2014/main" id="{A07F77BE-7C02-25A5-FD53-D7ED6732A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20" y="-1"/>
            <a:ext cx="6095978" cy="6857999"/>
          </a:xfrm>
          <a:prstGeom prst="rect">
            <a:avLst/>
          </a:prstGeom>
        </p:spPr>
      </p:pic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82DBE78-8ABE-B5E3-3F90-4535752274A3}"/>
              </a:ext>
            </a:extLst>
          </p:cNvPr>
          <p:cNvSpPr/>
          <p:nvPr/>
        </p:nvSpPr>
        <p:spPr>
          <a:xfrm>
            <a:off x="6814945" y="935485"/>
            <a:ext cx="4658109" cy="3630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Próbne</a:t>
            </a:r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ewakuacje</a:t>
            </a:r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kobyłkowskich</a:t>
            </a:r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szkół</a:t>
            </a:r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4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Urzędu</a:t>
            </a:r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Miasta</a:t>
            </a:r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oraz</a:t>
            </a:r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szpitala</a:t>
            </a:r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powiatowego</a:t>
            </a:r>
            <a:r>
              <a:rPr 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</p:txBody>
      </p:sp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5143500"/>
            <a:ext cx="6096000" cy="1714500"/>
          </a:xfrm>
          <a:prstGeom prst="rect">
            <a:avLst/>
          </a:prstGeom>
          <a:ln>
            <a:noFill/>
          </a:ln>
          <a:effectLst>
            <a:outerShdw blurRad="342900" dist="127000" dir="2400000" sx="90000" sy="90000" algn="t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na wolnym powietrzu, niebo, osoba, ubrania&#10;&#10;Opis wygenerowany automatycznie">
            <a:extLst>
              <a:ext uri="{FF2B5EF4-FFF2-40B4-BE49-F238E27FC236}">
                <a16:creationId xmlns:a16="http://schemas.microsoft.com/office/drawing/2014/main" id="{1FE2DF9A-B795-F5B4-1476-1C4B135858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b="58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3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Obraz 2" descr="Obraz zawierający pojazd, Pojazd lądowy, koło, na wolnym powietrzu&#10;&#10;Opis wygenerowany automatycznie">
            <a:extLst>
              <a:ext uri="{FF2B5EF4-FFF2-40B4-BE49-F238E27FC236}">
                <a16:creationId xmlns:a16="http://schemas.microsoft.com/office/drawing/2014/main" id="{2E1A81E7-3B0C-7C28-EC60-312289B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r="4899" b="1"/>
          <a:stretch/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2272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na wolnym powietrzu, ubrania, osoba, Ludzka twarz&#10;&#10;Opis wygenerowany automatycznie">
            <a:extLst>
              <a:ext uri="{FF2B5EF4-FFF2-40B4-BE49-F238E27FC236}">
                <a16:creationId xmlns:a16="http://schemas.microsoft.com/office/drawing/2014/main" id="{76E043A2-8CE1-6A91-68CE-502254905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0" r="21480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osoba, ubrania, obuwie, na wolnym powietrzu&#10;&#10;Opis wygenerowany automatycznie">
            <a:extLst>
              <a:ext uri="{FF2B5EF4-FFF2-40B4-BE49-F238E27FC236}">
                <a16:creationId xmlns:a16="http://schemas.microsoft.com/office/drawing/2014/main" id="{A506F079-6D65-F37A-C8C8-138400976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6" r="22337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9427B8-4D04-499B-ADC4-C02F51AE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24758F-AE3C-4CC9-B58A-FF0B12987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263317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Obraz 2" descr="Obraz zawierający na wolnym powietrzu, pojazd, strażak, Pojazd lądowy&#10;&#10;Opis wygenerowany automatycznie">
            <a:extLst>
              <a:ext uri="{FF2B5EF4-FFF2-40B4-BE49-F238E27FC236}">
                <a16:creationId xmlns:a16="http://schemas.microsoft.com/office/drawing/2014/main" id="{BE5F3DA4-51E1-2711-48C2-71EB36EAC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4" b="37699"/>
          <a:stretch/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12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drzewo, osoba, ubrania&#10;&#10;Opis wygenerowany automatycznie">
            <a:extLst>
              <a:ext uri="{FF2B5EF4-FFF2-40B4-BE49-F238E27FC236}">
                <a16:creationId xmlns:a16="http://schemas.microsoft.com/office/drawing/2014/main" id="{C70C100C-8869-20CF-6E40-6D0D80FEE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 r="3596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2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ubrania, obuwie, małe dziecko&#10;&#10;Opis wygenerowany automatycznie">
            <a:extLst>
              <a:ext uri="{FF2B5EF4-FFF2-40B4-BE49-F238E27FC236}">
                <a16:creationId xmlns:a16="http://schemas.microsoft.com/office/drawing/2014/main" id="{ECD923E7-9BE9-5CDD-1BA6-D6C2BFB3A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6" b="188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46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2767797-2b64-4db1-af68-654dcbcaea83" descr="c2767797-2b64-4db1-af68-654dcbcaea83">
            <a:hlinkClick r:id="" action="ppaction://media"/>
            <a:extLst>
              <a:ext uri="{FF2B5EF4-FFF2-40B4-BE49-F238E27FC236}">
                <a16:creationId xmlns:a16="http://schemas.microsoft.com/office/drawing/2014/main" id="{6EF488E6-B1F4-A791-085C-EC8E1066E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1405" y="-527639"/>
            <a:ext cx="4172885" cy="7385639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83C4A73-A469-0C23-2AB3-3290BFAA073D}"/>
              </a:ext>
            </a:extLst>
          </p:cNvPr>
          <p:cNvSpPr/>
          <p:nvPr/>
        </p:nvSpPr>
        <p:spPr>
          <a:xfrm>
            <a:off x="74636" y="2703515"/>
            <a:ext cx="4029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Armia Filipka</a:t>
            </a:r>
          </a:p>
        </p:txBody>
      </p:sp>
    </p:spTree>
    <p:extLst>
      <p:ext uri="{BB962C8B-B14F-4D97-AF65-F5344CB8AC3E}">
        <p14:creationId xmlns:p14="http://schemas.microsoft.com/office/powerpoint/2010/main" val="278159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trawa, roślina, samochód&#10;&#10;Opis wygenerowany automatycznie">
            <a:extLst>
              <a:ext uri="{FF2B5EF4-FFF2-40B4-BE49-F238E27FC236}">
                <a16:creationId xmlns:a16="http://schemas.microsoft.com/office/drawing/2014/main" id="{5B6479E1-34A9-7EAD-8D8C-A50AF4368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pl-PL" sz="5200" b="1" dirty="0">
                <a:latin typeface="+mn-lt"/>
              </a:rPr>
              <a:t>CZŁONKOWIE OSP 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1F0DA7E8-72D1-6260-80E9-3186DDC867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90687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81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ubrania, na wolnym powietrzu, obuwie, pojazd&#10;&#10;Opis wygenerowany automatycznie">
            <a:extLst>
              <a:ext uri="{FF2B5EF4-FFF2-40B4-BE49-F238E27FC236}">
                <a16:creationId xmlns:a16="http://schemas.microsoft.com/office/drawing/2014/main" id="{397DDD7B-0411-E71D-7F00-5E1F7A0E5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, kreskówka, zabawka, maskotka&#10;&#10;Opis wygenerowany automatycznie">
            <a:extLst>
              <a:ext uri="{FF2B5EF4-FFF2-40B4-BE49-F238E27FC236}">
                <a16:creationId xmlns:a16="http://schemas.microsoft.com/office/drawing/2014/main" id="{B5C6C6DF-B2EE-4807-FEAA-E3E48DB8F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6407" y="1074379"/>
            <a:ext cx="6278419" cy="47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pojazd, trawa, na wolnym powietrzu, Pojazd lądowy&#10;&#10;Opis wygenerowany automatycznie">
            <a:extLst>
              <a:ext uri="{FF2B5EF4-FFF2-40B4-BE49-F238E27FC236}">
                <a16:creationId xmlns:a16="http://schemas.microsoft.com/office/drawing/2014/main" id="{4EEAEE08-65BB-A3BD-5FA6-D434AC7B94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1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samochód, Pojazd lądowy, grupa&#10;&#10;Opis wygenerowany automatycznie">
            <a:extLst>
              <a:ext uri="{FF2B5EF4-FFF2-40B4-BE49-F238E27FC236}">
                <a16:creationId xmlns:a16="http://schemas.microsoft.com/office/drawing/2014/main" id="{22405EC7-A5BE-5829-3489-8E3517560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"/>
            <a:ext cx="12192000" cy="68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9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ubrania, osoba, trawa, człowiek&#10;&#10;Opis wygenerowany automatycznie">
            <a:extLst>
              <a:ext uri="{FF2B5EF4-FFF2-40B4-BE49-F238E27FC236}">
                <a16:creationId xmlns:a16="http://schemas.microsoft.com/office/drawing/2014/main" id="{09C8CE20-5863-E796-B642-22E1373E1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" b="2025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ceramika, zastawa stołowa, porcelana, w pomieszczeniu&#10;&#10;Opis wygenerowany automatycznie">
            <a:extLst>
              <a:ext uri="{FF2B5EF4-FFF2-40B4-BE49-F238E27FC236}">
                <a16:creationId xmlns:a16="http://schemas.microsoft.com/office/drawing/2014/main" id="{1E812754-7480-8A9E-EF13-A6C1515409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1" b="27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3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 descr="Obraz zawierający tekst, niebo, zewnętrzne, droga&#10;&#10;Opis wygenerowany automatycznie">
            <a:extLst>
              <a:ext uri="{FF2B5EF4-FFF2-40B4-BE49-F238E27FC236}">
                <a16:creationId xmlns:a16="http://schemas.microsoft.com/office/drawing/2014/main" id="{155FD5EE-5EFF-BAD6-785D-BB87B3663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909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42" name="Rectangle 35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E9E134F-D11D-BC1E-2937-BB13140B23B2}"/>
              </a:ext>
            </a:extLst>
          </p:cNvPr>
          <p:cNvSpPr txBox="1"/>
          <p:nvPr/>
        </p:nvSpPr>
        <p:spPr>
          <a:xfrm>
            <a:off x="7699248" y="901143"/>
            <a:ext cx="4023360" cy="1741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6 </a:t>
            </a:r>
            <a:r>
              <a:rPr lang="en-US" sz="4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akcji</a:t>
            </a:r>
            <a:r>
              <a:rPr lang="en-US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8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krwiodawstwa</a:t>
            </a:r>
            <a:endParaRPr lang="en-US" sz="4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5F474F4D-17B2-0C15-6821-D1F2906B813B}"/>
              </a:ext>
            </a:extLst>
          </p:cNvPr>
          <p:cNvSpPr/>
          <p:nvPr/>
        </p:nvSpPr>
        <p:spPr>
          <a:xfrm>
            <a:off x="6806024" y="3606767"/>
            <a:ext cx="49645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231 Osób oddało krew</a:t>
            </a:r>
            <a:endParaRPr lang="pl-PL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37FDA16F-5E14-AF50-4C06-0F9794346FB1}"/>
              </a:ext>
            </a:extLst>
          </p:cNvPr>
          <p:cNvSpPr/>
          <p:nvPr/>
        </p:nvSpPr>
        <p:spPr>
          <a:xfrm>
            <a:off x="6367367" y="4753163"/>
            <a:ext cx="55849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103</a:t>
            </a:r>
            <a:r>
              <a:rPr lang="pl-PL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litry i </a:t>
            </a:r>
            <a:r>
              <a:rPr lang="pl-PL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950 </a:t>
            </a:r>
            <a:r>
              <a:rPr lang="pl-PL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mililitrów!!</a:t>
            </a:r>
          </a:p>
        </p:txBody>
      </p:sp>
    </p:spTree>
    <p:extLst>
      <p:ext uri="{BB962C8B-B14F-4D97-AF65-F5344CB8AC3E}">
        <p14:creationId xmlns:p14="http://schemas.microsoft.com/office/powerpoint/2010/main" val="2404062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samochód, ubrania, tekst&#10;&#10;Opis wygenerowany automatycznie">
            <a:extLst>
              <a:ext uri="{FF2B5EF4-FFF2-40B4-BE49-F238E27FC236}">
                <a16:creationId xmlns:a16="http://schemas.microsoft.com/office/drawing/2014/main" id="{421857DA-9E11-BBC8-6101-F9CF69166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9" r="30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C0F9123-9348-B56E-44F7-C9EA0AAA8C37}"/>
              </a:ext>
            </a:extLst>
          </p:cNvPr>
          <p:cNvSpPr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+mj-ea"/>
                <a:cs typeface="+mj-cs"/>
              </a:rPr>
              <a:t>268 </a:t>
            </a:r>
            <a:r>
              <a:rPr lang="en-US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+mj-ea"/>
                <a:cs typeface="+mj-cs"/>
              </a:rPr>
              <a:t>odwiedziło</a:t>
            </a:r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+mj-ea"/>
                <a:cs typeface="+mj-cs"/>
              </a:rPr>
              <a:t> </a:t>
            </a:r>
            <a:r>
              <a:rPr lang="en-US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+mj-ea"/>
                <a:cs typeface="+mj-cs"/>
              </a:rPr>
              <a:t>krwiobusa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1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, Czcionka, zrzut ekranu, logo&#10;&#10;Opis wygenerowany automatycznie">
            <a:extLst>
              <a:ext uri="{FF2B5EF4-FFF2-40B4-BE49-F238E27FC236}">
                <a16:creationId xmlns:a16="http://schemas.microsoft.com/office/drawing/2014/main" id="{0385D3D9-A5E4-CA60-55DF-D16101DCE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na wolnym powietrzu, strażak, osoba, ubrania&#10;&#10;Opis wygenerowany automatycznie">
            <a:extLst>
              <a:ext uri="{FF2B5EF4-FFF2-40B4-BE49-F238E27FC236}">
                <a16:creationId xmlns:a16="http://schemas.microsoft.com/office/drawing/2014/main" id="{FD371256-F679-14E6-AC65-ADEECD177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83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sz="5000" b="1">
                <a:solidFill>
                  <a:srgbClr val="FFFFFF"/>
                </a:solidFill>
                <a:latin typeface="+mn-lt"/>
              </a:rPr>
              <a:t>WYPOSAŻENIE W SPRZĘT RATOWNICZY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055803"/>
            <a:ext cx="12188951" cy="41768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FFFFFF"/>
                </a:solidFill>
              </a:rPr>
              <a:t>Samochody: GLBM Ford </a:t>
            </a:r>
            <a:r>
              <a:rPr lang="pl-PL" b="1" dirty="0" err="1">
                <a:solidFill>
                  <a:srgbClr val="FFFFFF"/>
                </a:solidFill>
              </a:rPr>
              <a:t>Ranger</a:t>
            </a:r>
            <a:r>
              <a:rPr lang="pl-PL" b="1" dirty="0">
                <a:solidFill>
                  <a:srgbClr val="FFFFFF"/>
                </a:solidFill>
              </a:rPr>
              <a:t> (2009r), GBA-</a:t>
            </a:r>
            <a:r>
              <a:rPr lang="pl-PL" b="1" dirty="0" err="1">
                <a:solidFill>
                  <a:srgbClr val="FFFFFF"/>
                </a:solidFill>
              </a:rPr>
              <a:t>Rt</a:t>
            </a:r>
            <a:r>
              <a:rPr lang="pl-PL" b="1" dirty="0">
                <a:solidFill>
                  <a:srgbClr val="FFFFFF"/>
                </a:solidFill>
              </a:rPr>
              <a:t> Volvo FL (2019r), GCBA Scania P400 (2011r).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FFFFFF"/>
                </a:solidFill>
              </a:rPr>
              <a:t>Pojazdy wyposażone są w armaturę wodno-pianową, sprzęt hydrauliczny </a:t>
            </a:r>
            <a:br>
              <a:rPr lang="pl-PL" b="1" dirty="0">
                <a:solidFill>
                  <a:srgbClr val="FFFFFF"/>
                </a:solidFill>
              </a:rPr>
            </a:br>
            <a:r>
              <a:rPr lang="pl-PL" b="1" dirty="0">
                <a:solidFill>
                  <a:srgbClr val="FFFFFF"/>
                </a:solidFill>
              </a:rPr>
              <a:t>(GBA-</a:t>
            </a:r>
            <a:r>
              <a:rPr lang="pl-PL" b="1" dirty="0" err="1">
                <a:solidFill>
                  <a:srgbClr val="FFFFFF"/>
                </a:solidFill>
              </a:rPr>
              <a:t>Rt</a:t>
            </a:r>
            <a:r>
              <a:rPr lang="pl-PL" b="1" dirty="0">
                <a:solidFill>
                  <a:srgbClr val="FFFFFF"/>
                </a:solidFill>
              </a:rPr>
              <a:t>, GCBA-</a:t>
            </a:r>
            <a:r>
              <a:rPr lang="pl-PL" b="1" dirty="0" err="1">
                <a:solidFill>
                  <a:srgbClr val="FFFFFF"/>
                </a:solidFill>
              </a:rPr>
              <a:t>Rt</a:t>
            </a:r>
            <a:r>
              <a:rPr lang="pl-PL" b="1" dirty="0">
                <a:solidFill>
                  <a:srgbClr val="FFFFFF"/>
                </a:solidFill>
              </a:rPr>
              <a:t>) oraz zestaw do stabilizacji pojazdów (GBA-</a:t>
            </a:r>
            <a:r>
              <a:rPr lang="pl-PL" b="1" dirty="0" err="1">
                <a:solidFill>
                  <a:srgbClr val="FFFFFF"/>
                </a:solidFill>
              </a:rPr>
              <a:t>Rt</a:t>
            </a:r>
            <a:r>
              <a:rPr lang="pl-PL" b="1" dirty="0">
                <a:solidFill>
                  <a:srgbClr val="FFFFFF"/>
                </a:solidFill>
              </a:rPr>
              <a:t>), sprzęt ratownictwa wodnego, sprzęt ratownictwa wysokościowego, aparaty powietrzne, motopompy do wody zanieczyszczonej, motopompę pływającą, pilarki do drewna, sprzęt łączności, zestawy ratownictwa medycznego.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FFFFFF"/>
                </a:solidFill>
              </a:rPr>
              <a:t>Wszyscy strażacy biorący udział w akcjach posiadają sprzęt ochrony indywidualnej – ubrania specjalne, buty, hełmy</a:t>
            </a:r>
          </a:p>
          <a:p>
            <a:pPr algn="ctr"/>
            <a:endParaRPr lang="pl-PL" b="1" dirty="0">
              <a:solidFill>
                <a:srgbClr val="FFFFFF"/>
              </a:solidFill>
            </a:endParaRPr>
          </a:p>
        </p:txBody>
      </p:sp>
      <p:pic>
        <p:nvPicPr>
          <p:cNvPr id="8" name="Obraz 7" descr="Obraz zawierający na wolnym powietrzu, niebo, Część samochodowa, opona&#10;&#10;Opis wygenerowany automatycznie">
            <a:extLst>
              <a:ext uri="{FF2B5EF4-FFF2-40B4-BE49-F238E27FC236}">
                <a16:creationId xmlns:a16="http://schemas.microsoft.com/office/drawing/2014/main" id="{461BC792-B451-2592-FBFA-3E18E6EF0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5727" y="-1071882"/>
            <a:ext cx="9144000" cy="6858000"/>
          </a:xfrm>
          <a:prstGeom prst="rect">
            <a:avLst/>
          </a:prstGeom>
        </p:spPr>
      </p:pic>
      <p:pic>
        <p:nvPicPr>
          <p:cNvPr id="10" name="Obraz 9" descr="Obraz zawierający niebo, na wolnym powietrzu, strażak, pojazd&#10;&#10;Opis wygenerowany automatycznie">
            <a:extLst>
              <a:ext uri="{FF2B5EF4-FFF2-40B4-BE49-F238E27FC236}">
                <a16:creationId xmlns:a16="http://schemas.microsoft.com/office/drawing/2014/main" id="{537DCCA2-B76A-6BC3-F5D0-3C150AECE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730" y="614831"/>
            <a:ext cx="7132947" cy="535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iebo, na wolnym powietrzu, ubrania, osoba&#10;&#10;Opis wygenerowany automatycznie">
            <a:extLst>
              <a:ext uri="{FF2B5EF4-FFF2-40B4-BE49-F238E27FC236}">
                <a16:creationId xmlns:a16="http://schemas.microsoft.com/office/drawing/2014/main" id="{F06C38E0-3B7F-F165-2812-530BDEB79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lor">
            <a:extLst>
              <a:ext uri="{FF2B5EF4-FFF2-40B4-BE49-F238E27FC236}">
                <a16:creationId xmlns:a16="http://schemas.microsoft.com/office/drawing/2014/main" id="{8B4AF456-0671-432E-AD5B-FFAF8D646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az 2" descr="Obraz zawierający ubrania, zabawka, strażak, grupa&#10;&#10;Opis wygenerowany automatycznie">
            <a:extLst>
              <a:ext uri="{FF2B5EF4-FFF2-40B4-BE49-F238E27FC236}">
                <a16:creationId xmlns:a16="http://schemas.microsoft.com/office/drawing/2014/main" id="{C6E9F3CD-D4BC-9BB9-09C6-4F587FD5C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5" r="-1" b="276"/>
          <a:stretch/>
        </p:blipFill>
        <p:spPr>
          <a:xfrm>
            <a:off x="-3049" y="10"/>
            <a:ext cx="12188952" cy="6857990"/>
          </a:xfrm>
          <a:prstGeom prst="rect">
            <a:avLst/>
          </a:prstGeom>
        </p:spPr>
      </p:pic>
      <p:grpSp>
        <p:nvGrpSpPr>
          <p:cNvPr id="26" name="Group 1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7" name="Freeform: Shape 1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1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1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18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ubrania, obuwie, na wolnym powietrzu, osoba&#10;&#10;Opis wygenerowany automatycznie">
            <a:extLst>
              <a:ext uri="{FF2B5EF4-FFF2-40B4-BE49-F238E27FC236}">
                <a16:creationId xmlns:a16="http://schemas.microsoft.com/office/drawing/2014/main" id="{22A69480-3C65-6CE1-90F2-1F8A637CD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1" r="1" b="446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na wolnym powietrzu, drzewo, flaga, ubrania&#10;&#10;Opis wygenerowany automatycznie">
            <a:extLst>
              <a:ext uri="{FF2B5EF4-FFF2-40B4-BE49-F238E27FC236}">
                <a16:creationId xmlns:a16="http://schemas.microsoft.com/office/drawing/2014/main" id="{D72B1D56-E3F9-1253-5A3F-5DA5C2B92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a wolnym powietrzu, niebo, trawa, ubrania&#10;&#10;Opis wygenerowany automatycznie">
            <a:extLst>
              <a:ext uri="{FF2B5EF4-FFF2-40B4-BE49-F238E27FC236}">
                <a16:creationId xmlns:a16="http://schemas.microsoft.com/office/drawing/2014/main" id="{C5EA959B-CB45-FDE9-2F8F-505E68EB7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5" b="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74C6832-07B2-1D48-8CDF-46F73A582DED}"/>
              </a:ext>
            </a:extLst>
          </p:cNvPr>
          <p:cNvSpPr/>
          <p:nvPr/>
        </p:nvSpPr>
        <p:spPr>
          <a:xfrm>
            <a:off x="1771650" y="5254391"/>
            <a:ext cx="8867012" cy="7749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Dzień dziecka</a:t>
            </a:r>
          </a:p>
        </p:txBody>
      </p:sp>
    </p:spTree>
    <p:extLst>
      <p:ext uri="{BB962C8B-B14F-4D97-AF65-F5344CB8AC3E}">
        <p14:creationId xmlns:p14="http://schemas.microsoft.com/office/powerpoint/2010/main" val="110881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na wolnym powietrzu, transport, ubrania, pojazd&#10;&#10;Opis wygenerowany automatycznie">
            <a:extLst>
              <a:ext uri="{FF2B5EF4-FFF2-40B4-BE49-F238E27FC236}">
                <a16:creationId xmlns:a16="http://schemas.microsoft.com/office/drawing/2014/main" id="{D18FDA51-AE0D-9E06-730C-5F2C709DD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4" b="195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ubrania, małe dziecko, osoba, dziecko&#10;&#10;Opis wygenerowany automatycznie">
            <a:extLst>
              <a:ext uri="{FF2B5EF4-FFF2-40B4-BE49-F238E27FC236}">
                <a16:creationId xmlns:a16="http://schemas.microsoft.com/office/drawing/2014/main" id="{2D7ECA65-4A41-DF8A-E385-8E364BEC9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9" b="104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Obraz 2" descr="Obraz zawierający ubrania, osoba, na wolnym powietrzu, chłopiec&#10;&#10;Opis wygenerowany automatycznie">
            <a:extLst>
              <a:ext uri="{FF2B5EF4-FFF2-40B4-BE49-F238E27FC236}">
                <a16:creationId xmlns:a16="http://schemas.microsoft.com/office/drawing/2014/main" id="{9B0A8DFC-7E83-87AA-2159-1DF536FAD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r="2081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Obraz 2" descr="Obraz zawierający na wolnym powietrzu, niebo, pojazd, Pojazd lądowy&#10;&#10;Opis wygenerowany automatycznie">
            <a:extLst>
              <a:ext uri="{FF2B5EF4-FFF2-40B4-BE49-F238E27FC236}">
                <a16:creationId xmlns:a16="http://schemas.microsoft.com/office/drawing/2014/main" id="{76162392-D684-476F-E287-A91A95E14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b="19458"/>
          <a:stretch/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771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zawody lekkoatletyczne, sport, kort, Sporty z siatką&#10;&#10;Opis wygenerowany automatycznie">
            <a:extLst>
              <a:ext uri="{FF2B5EF4-FFF2-40B4-BE49-F238E27FC236}">
                <a16:creationId xmlns:a16="http://schemas.microsoft.com/office/drawing/2014/main" id="{70028F71-271D-9DCE-B0CD-A98E191BC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09" y="1223241"/>
            <a:ext cx="5882024" cy="4411518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Wspinaczka, sport, Uchwyt wspinaczkowy, przygoda&#10;&#10;Opis wygenerowany automatycznie">
            <a:extLst>
              <a:ext uri="{FF2B5EF4-FFF2-40B4-BE49-F238E27FC236}">
                <a16:creationId xmlns:a16="http://schemas.microsoft.com/office/drawing/2014/main" id="{D17029F7-358E-DD91-FB63-53BD5031C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6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3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15">
            <a:extLst>
              <a:ext uri="{FF2B5EF4-FFF2-40B4-BE49-F238E27FC236}">
                <a16:creationId xmlns:a16="http://schemas.microsoft.com/office/drawing/2014/main" id="{308C40F4-6A24-4867-B726-B552DB080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550" y="555675"/>
            <a:ext cx="4860256" cy="5696169"/>
            <a:chOff x="1481312" y="743744"/>
            <a:chExt cx="4860256" cy="458931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4BF10E-4559-4F28-91B0-3D0C2C486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2" name="Rectangle 17">
              <a:extLst>
                <a:ext uri="{FF2B5EF4-FFF2-40B4-BE49-F238E27FC236}">
                  <a16:creationId xmlns:a16="http://schemas.microsoft.com/office/drawing/2014/main" id="{DB0B5A20-FCFE-4AED-B5A3-91D3DE935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19">
            <a:extLst>
              <a:ext uri="{FF2B5EF4-FFF2-40B4-BE49-F238E27FC236}">
                <a16:creationId xmlns:a16="http://schemas.microsoft.com/office/drawing/2014/main" id="{D6CA2F4C-8E9E-4BCD-B6E8-A68A311C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967" y="460296"/>
            <a:ext cx="4860256" cy="569616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F563DFB-54DB-01B0-C9AB-FAE585E83255}"/>
              </a:ext>
            </a:extLst>
          </p:cNvPr>
          <p:cNvSpPr/>
          <p:nvPr/>
        </p:nvSpPr>
        <p:spPr>
          <a:xfrm>
            <a:off x="464967" y="1428559"/>
            <a:ext cx="4855322" cy="341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11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września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. </a:t>
            </a:r>
            <a:b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Honorowa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wspinaczka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 po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schodach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4" name="Obraz 3" descr="Obraz zawierający na wolnym powietrzu, niebo, ubrania, osoba&#10;&#10;Opis wygenerowany automatycznie">
            <a:extLst>
              <a:ext uri="{FF2B5EF4-FFF2-40B4-BE49-F238E27FC236}">
                <a16:creationId xmlns:a16="http://schemas.microsoft.com/office/drawing/2014/main" id="{595CE3AC-DEDE-AF79-0F4E-D45F1A0D3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/>
          <a:stretch/>
        </p:blipFill>
        <p:spPr>
          <a:xfrm>
            <a:off x="6359308" y="470930"/>
            <a:ext cx="4833901" cy="5696169"/>
          </a:xfrm>
          <a:prstGeom prst="rect">
            <a:avLst/>
          </a:prstGeom>
          <a:ln w="28575">
            <a:noFill/>
          </a:ln>
        </p:spPr>
      </p:pic>
      <p:sp>
        <p:nvSpPr>
          <p:cNvPr id="22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2917" y="93773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raphic 212">
            <a:extLst>
              <a:ext uri="{FF2B5EF4-FFF2-40B4-BE49-F238E27FC236}">
                <a16:creationId xmlns:a16="http://schemas.microsoft.com/office/drawing/2014/main" id="{96FD6442-EB7D-4992-8D41-0B7FFDCB4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2917" y="93773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58306" y="236085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610" y="5308473"/>
            <a:ext cx="445835" cy="44583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004781B-698F-46D5-AADD-8AE921171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610" y="5308473"/>
            <a:ext cx="445835" cy="445835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Obraz 16" descr="Obraz zawierający tekst, samochód, pojazd, Bryła samochodu&#10;&#10;Opis wygenerowany automatycznie">
            <a:extLst>
              <a:ext uri="{FF2B5EF4-FFF2-40B4-BE49-F238E27FC236}">
                <a16:creationId xmlns:a16="http://schemas.microsoft.com/office/drawing/2014/main" id="{8EA89E5B-AE6E-0975-0949-78FE811A4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5" r="3" b="26909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10" name="Obraz 9" descr="Obraz zawierający tekst, pojazd, samochód, Bryła samochodu&#10;&#10;Opis wygenerowany automatycznie">
            <a:extLst>
              <a:ext uri="{FF2B5EF4-FFF2-40B4-BE49-F238E27FC236}">
                <a16:creationId xmlns:a16="http://schemas.microsoft.com/office/drawing/2014/main" id="{2ACE50CF-2E8B-8F27-8C6A-1F9CC9EE8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5" r="3" b="32089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5" name="Obraz 14" descr="Obraz zawierający tekst, samochód, Bryła samochodu, Pojazd mechaniczny&#10;&#10;Opis wygenerowany automatycznie">
            <a:extLst>
              <a:ext uri="{FF2B5EF4-FFF2-40B4-BE49-F238E27FC236}">
                <a16:creationId xmlns:a16="http://schemas.microsoft.com/office/drawing/2014/main" id="{67F0DB17-30FF-92A7-8437-6F572C5FB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1" r="3022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3" name="Obraz 12" descr="Obraz zawierający samochód, Pojazd mechaniczny, Część samochodowa, Bryła samochodu&#10;&#10;Opis wygenerowany automatycznie">
            <a:extLst>
              <a:ext uri="{FF2B5EF4-FFF2-40B4-BE49-F238E27FC236}">
                <a16:creationId xmlns:a16="http://schemas.microsoft.com/office/drawing/2014/main" id="{763276B4-5116-0B28-49AB-9801837EB7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3" r="2843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9" name="Obraz 18" descr="Obraz zawierający samochód, tekst, pojazd, Bryła samochodu&#10;&#10;Opis wygenerowany automatycznie">
            <a:extLst>
              <a:ext uri="{FF2B5EF4-FFF2-40B4-BE49-F238E27FC236}">
                <a16:creationId xmlns:a16="http://schemas.microsoft.com/office/drawing/2014/main" id="{A743C0B1-EE45-4317-A9CC-0E600601BC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7" r="3" b="38137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8A4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3323" y="497885"/>
            <a:ext cx="5193748" cy="63712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pl-PL" sz="2000" b="1" dirty="0">
                <a:solidFill>
                  <a:srgbClr val="FFFFFF"/>
                </a:solidFill>
                <a:latin typeface="+mn-lt"/>
              </a:rPr>
              <a:t>WYPOSAŻENIE </a:t>
            </a:r>
            <a:br>
              <a:rPr lang="pl-PL" sz="2000" b="1" dirty="0">
                <a:solidFill>
                  <a:srgbClr val="FFFFFF"/>
                </a:solidFill>
                <a:latin typeface="+mn-lt"/>
              </a:rPr>
            </a:br>
            <a:r>
              <a:rPr lang="pl-PL" sz="2000" b="1" dirty="0">
                <a:solidFill>
                  <a:srgbClr val="FFFFFF"/>
                </a:solidFill>
                <a:latin typeface="+mn-lt"/>
              </a:rPr>
              <a:t>W SPRZĘT RATOWNICZY</a:t>
            </a:r>
          </a:p>
        </p:txBody>
      </p:sp>
      <p:pic>
        <p:nvPicPr>
          <p:cNvPr id="6" name="Obraz 5" descr="Obraz zawierający samochód, Bryła samochodu, Część samochodowa, panel sterowania&#10;&#10;Opis wygenerowany automatycznie">
            <a:extLst>
              <a:ext uri="{FF2B5EF4-FFF2-40B4-BE49-F238E27FC236}">
                <a16:creationId xmlns:a16="http://schemas.microsoft.com/office/drawing/2014/main" id="{3017CCD4-1674-E3A5-3D96-EFEA528208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r="25547" b="-2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3226" y="3637747"/>
            <a:ext cx="6136545" cy="17587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FFFFFF"/>
                </a:solidFill>
              </a:rPr>
              <a:t>W 2023r dzięki wsparciu </a:t>
            </a:r>
            <a:r>
              <a:rPr lang="pl-PL" b="1" dirty="0"/>
              <a:t>Urzędu Miasta </a:t>
            </a:r>
            <a:r>
              <a:rPr lang="pl-PL" b="1" dirty="0">
                <a:solidFill>
                  <a:srgbClr val="FFFFFF"/>
                </a:solidFill>
              </a:rPr>
              <a:t>udało się zakupić dużą ilość sprzętu, między innymi: cyfrowe radiostacje nasobne, hełmy do ratownictwa technicznego, przecinarka do stali </a:t>
            </a:r>
            <a:br>
              <a:rPr lang="pl-PL" b="1" dirty="0">
                <a:solidFill>
                  <a:srgbClr val="FFFFFF"/>
                </a:solidFill>
              </a:rPr>
            </a:br>
            <a:r>
              <a:rPr lang="pl-PL" b="1" dirty="0">
                <a:solidFill>
                  <a:srgbClr val="FFFFFF"/>
                </a:solidFill>
              </a:rPr>
              <a:t>i betonu, miernik wielogazowy, wspornik krzyżowy, detektor prądu przemiennego. </a:t>
            </a:r>
          </a:p>
        </p:txBody>
      </p:sp>
    </p:spTree>
    <p:extLst>
      <p:ext uri="{BB962C8B-B14F-4D97-AF65-F5344CB8AC3E}">
        <p14:creationId xmlns:p14="http://schemas.microsoft.com/office/powerpoint/2010/main" val="2861457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na wolnym powietrzu, niebo, ubrania, strażak&#10;&#10;Opis wygenerowany automatycznie">
            <a:extLst>
              <a:ext uri="{FF2B5EF4-FFF2-40B4-BE49-F238E27FC236}">
                <a16:creationId xmlns:a16="http://schemas.microsoft.com/office/drawing/2014/main" id="{A1085164-AF00-9242-A44A-9FCAA16FE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9" r="-1" b="8951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5948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niebo, tekst, ubrania, Billboard&#10;&#10;Opis wygenerowany automatycznie">
            <a:extLst>
              <a:ext uri="{FF2B5EF4-FFF2-40B4-BE49-F238E27FC236}">
                <a16:creationId xmlns:a16="http://schemas.microsoft.com/office/drawing/2014/main" id="{024910B1-041C-FDE5-DCE3-145B1D0CB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Obraz 4" descr="Obraz zawierający budynek, ubrania, strażak, osoba&#10;&#10;Opis wygenerowany automatycznie">
            <a:extLst>
              <a:ext uri="{FF2B5EF4-FFF2-40B4-BE49-F238E27FC236}">
                <a16:creationId xmlns:a16="http://schemas.microsoft.com/office/drawing/2014/main" id="{ECBCAB9C-F9CC-632B-7950-78B72C7BA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pl-PL" sz="4000" b="1">
                <a:solidFill>
                  <a:srgbClr val="FFFFFF"/>
                </a:solidFill>
              </a:rPr>
              <a:t>POTRZEBY</a:t>
            </a:r>
          </a:p>
        </p:txBody>
      </p:sp>
      <p:graphicFrame>
        <p:nvGraphicFramePr>
          <p:cNvPr id="14" name="Symbol zastępczy zawartości 2">
            <a:extLst>
              <a:ext uri="{FF2B5EF4-FFF2-40B4-BE49-F238E27FC236}">
                <a16:creationId xmlns:a16="http://schemas.microsoft.com/office/drawing/2014/main" id="{690D3AE1-6FC4-309F-3100-4072A23BFC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0574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30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pl-PL" b="1" dirty="0"/>
              <a:t>ROZBUDOWA</a:t>
            </a:r>
          </a:p>
        </p:txBody>
      </p:sp>
      <p:pic>
        <p:nvPicPr>
          <p:cNvPr id="6" name="Obraz 5" descr="Obraz zawierający niebo, na wolnym powietrzu, budynek, ziemia&#10;&#10;Opis wygenerowany automatycznie">
            <a:extLst>
              <a:ext uri="{FF2B5EF4-FFF2-40B4-BE49-F238E27FC236}">
                <a16:creationId xmlns:a16="http://schemas.microsoft.com/office/drawing/2014/main" id="{4498BF92-CD71-97CB-8203-361FD0743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5" b="3238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pl-PL" dirty="0"/>
              <a:t>Koncepcja rozbudowy zakłada dobudowanie 4 stanowisk garażowych dla pojazdów będących na wyposażeniu OSP wraz z zapasem związanym </a:t>
            </a:r>
            <a:br>
              <a:rPr lang="pl-PL" dirty="0"/>
            </a:br>
            <a:r>
              <a:rPr lang="pl-PL" dirty="0"/>
              <a:t>z planem rozwoju jednostki na lata 2021-2026. </a:t>
            </a:r>
            <a:endParaRPr lang="pl-PL" b="1" dirty="0"/>
          </a:p>
          <a:p>
            <a:pPr marL="0" indent="0" algn="ctr">
              <a:buNone/>
            </a:pPr>
            <a:r>
              <a:rPr lang="pl-PL" sz="2000" b="1" i="1" dirty="0"/>
              <a:t>Zdjęcie poglądowe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C2ACF5D-EDA0-21D1-7AC9-4B30E2347A5F}"/>
              </a:ext>
            </a:extLst>
          </p:cNvPr>
          <p:cNvSpPr/>
          <p:nvPr/>
        </p:nvSpPr>
        <p:spPr>
          <a:xfrm>
            <a:off x="7744077" y="491263"/>
            <a:ext cx="2827249" cy="646331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OSP KOBYŁKA</a:t>
            </a:r>
          </a:p>
        </p:txBody>
      </p:sp>
    </p:spTree>
    <p:extLst>
      <p:ext uri="{BB962C8B-B14F-4D97-AF65-F5344CB8AC3E}">
        <p14:creationId xmlns:p14="http://schemas.microsoft.com/office/powerpoint/2010/main" val="347177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na wolnym powietrzu, Pojazd lądowy, koło, pojazd&#10;&#10;Opis wygenerowany automatycznie">
            <a:extLst>
              <a:ext uri="{FF2B5EF4-FFF2-40B4-BE49-F238E27FC236}">
                <a16:creationId xmlns:a16="http://schemas.microsoft.com/office/drawing/2014/main" id="{A3874FB1-04AF-6C69-B55C-75109FA455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0" r="-1" b="36930"/>
          <a:stretch/>
        </p:blipFill>
        <p:spPr>
          <a:xfrm>
            <a:off x="1155547" y="637762"/>
            <a:ext cx="9889808" cy="55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6DD456F-5CBB-427C-99DF-57019EE48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392e5d582114e82a9579adcfb6f966b_2namjg.mp4" descr="b392e5d582114e82a9579adcfb6f966b_2namjg.mp4">
            <a:hlinkClick r:id="" action="ppaction://media"/>
            <a:extLst>
              <a:ext uri="{FF2B5EF4-FFF2-40B4-BE49-F238E27FC236}">
                <a16:creationId xmlns:a16="http://schemas.microsoft.com/office/drawing/2014/main" id="{309C386C-1B0C-5B95-A1B7-9C6802D407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4949" y="685800"/>
            <a:ext cx="3086098" cy="54864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6499741-A7C3-4BE2-846E-D88E44042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71EF2C-6C0C-01DC-F2C7-03BA5B70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834" y="1053257"/>
            <a:ext cx="6308332" cy="29658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Automatyka</a:t>
            </a:r>
            <a:r>
              <a:rPr lang="en-US" sz="48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4800" kern="1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bram</a:t>
            </a:r>
            <a:r>
              <a:rPr lang="en-US" sz="48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garażowych</a:t>
            </a:r>
            <a:endParaRPr lang="en-US" sz="4800" kern="1200" dirty="0">
              <a:solidFill>
                <a:schemeClr val="bg1">
                  <a:alpha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14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własność, drabina, budynek, Materiał kompozytowy&#10;&#10;Opis wygenerowany automatycznie">
            <a:extLst>
              <a:ext uri="{FF2B5EF4-FFF2-40B4-BE49-F238E27FC236}">
                <a16:creationId xmlns:a16="http://schemas.microsoft.com/office/drawing/2014/main" id="{3CA45AA0-DEA9-8FAA-6813-A8A0E276E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 r="20912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66762" y="-12484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u="sng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Remonty</a:t>
            </a:r>
            <a:endParaRPr lang="en-US" sz="4000" b="1" u="sng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66761" y="1935136"/>
            <a:ext cx="3822189" cy="374276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3200" b="1" dirty="0"/>
              <a:t>W 2023r </a:t>
            </a:r>
            <a:r>
              <a:rPr lang="en-US" sz="3200" b="1" dirty="0" err="1"/>
              <a:t>dzięki</a:t>
            </a:r>
            <a:r>
              <a:rPr lang="en-US" sz="3200" b="1" dirty="0"/>
              <a:t> </a:t>
            </a:r>
            <a:r>
              <a:rPr lang="en-US" sz="3200" b="1" dirty="0" err="1"/>
              <a:t>wsparciu</a:t>
            </a:r>
            <a:r>
              <a:rPr lang="en-US" sz="3200" b="1" dirty="0"/>
              <a:t> </a:t>
            </a:r>
            <a:r>
              <a:rPr lang="en-US" sz="3200" b="1" dirty="0" err="1"/>
              <a:t>Urzędu</a:t>
            </a:r>
            <a:r>
              <a:rPr lang="en-US" sz="3200" b="1" dirty="0"/>
              <a:t> </a:t>
            </a:r>
            <a:r>
              <a:rPr lang="en-US" sz="3200" b="1" dirty="0" err="1"/>
              <a:t>Miasta</a:t>
            </a:r>
            <a:r>
              <a:rPr lang="en-US" sz="3200" b="1" dirty="0"/>
              <a:t> </a:t>
            </a:r>
            <a:r>
              <a:rPr lang="en-US" sz="3200" b="1" dirty="0" err="1"/>
              <a:t>oraz</a:t>
            </a:r>
            <a:r>
              <a:rPr lang="en-US" sz="3200" b="1" dirty="0"/>
              <a:t> </a:t>
            </a:r>
            <a:r>
              <a:rPr lang="en-US" sz="3200" b="1" dirty="0" err="1"/>
              <a:t>Sejmiku</a:t>
            </a:r>
            <a:r>
              <a:rPr lang="en-US" sz="3200" b="1" dirty="0"/>
              <a:t> </a:t>
            </a:r>
            <a:r>
              <a:rPr lang="en-US" sz="3200" b="1" dirty="0" err="1"/>
              <a:t>Województwa</a:t>
            </a:r>
            <a:r>
              <a:rPr lang="en-US" sz="3200" b="1" dirty="0"/>
              <a:t> </a:t>
            </a:r>
            <a:r>
              <a:rPr lang="en-US" sz="3200" b="1" dirty="0" err="1"/>
              <a:t>Mazowieckiego</a:t>
            </a:r>
            <a:r>
              <a:rPr lang="en-US" sz="3200" b="1" dirty="0"/>
              <a:t> </a:t>
            </a:r>
            <a:r>
              <a:rPr lang="en-US" sz="3200" b="1" dirty="0" err="1"/>
              <a:t>wyremontowano</a:t>
            </a:r>
            <a:r>
              <a:rPr lang="en-US" sz="3200" b="1" dirty="0"/>
              <a:t> sale </a:t>
            </a:r>
            <a:r>
              <a:rPr lang="en-US" sz="3200" b="1" dirty="0" err="1"/>
              <a:t>szkoleniową</a:t>
            </a:r>
            <a:r>
              <a:rPr lang="en-US" sz="32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912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>
                <a:latin typeface="+mn-lt"/>
              </a:rPr>
              <a:t>WYSZKOLENIE STRAŻAKÓW</a:t>
            </a:r>
            <a:endParaRPr lang="pl-PL" b="1" dirty="0">
              <a:latin typeface="+mn-lt"/>
            </a:endParaRPr>
          </a:p>
        </p:txBody>
      </p:sp>
      <p:graphicFrame>
        <p:nvGraphicFramePr>
          <p:cNvPr id="13" name="Symbol zastępczy zawartości 2">
            <a:extLst>
              <a:ext uri="{FF2B5EF4-FFF2-40B4-BE49-F238E27FC236}">
                <a16:creationId xmlns:a16="http://schemas.microsoft.com/office/drawing/2014/main" id="{FA82B0AB-827F-69B3-9268-6A3AE79771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8812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74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614" y="1448428"/>
            <a:ext cx="5192110" cy="3956690"/>
          </a:xfrm>
        </p:spPr>
        <p:txBody>
          <a:bodyPr anchor="ctr">
            <a:norm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+mn-lt"/>
              </a:rPr>
              <a:t>DZIAŁALNOŚĆ BOJOWA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44966" y="1108061"/>
            <a:ext cx="7147034" cy="457197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chemeClr val="bg1"/>
                </a:solidFill>
              </a:rPr>
              <a:t>W 2023r strażacy OSP Kobyłka brali udział w 177 zdarzeniach. Zdecydowaną większość stanowiły miejscowe zagrożenia – 96 (zdarzenia drogowe, wiatrołomy, gniazda owadów błonkoskrzydłych). Pozostałe zdarzenia to pożary – 59, alarmy fałszywe – 22, ćwiczenia doskonalące umiejętności strażaków – 9. </a:t>
            </a:r>
          </a:p>
        </p:txBody>
      </p:sp>
    </p:spTree>
    <p:extLst>
      <p:ext uri="{BB962C8B-B14F-4D97-AF65-F5344CB8AC3E}">
        <p14:creationId xmlns:p14="http://schemas.microsoft.com/office/powerpoint/2010/main" val="520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3560</TotalTime>
  <Words>527</Words>
  <Application>Microsoft Office PowerPoint</Application>
  <PresentationFormat>Panoramiczny</PresentationFormat>
  <Paragraphs>58</Paragraphs>
  <Slides>55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6" baseType="lpstr">
      <vt:lpstr>Motyw pakietu Office</vt:lpstr>
      <vt:lpstr>Prezentacja programu PowerPoint</vt:lpstr>
      <vt:lpstr>Prezentacja programu PowerPoint</vt:lpstr>
      <vt:lpstr>CZŁONKOWIE OSP </vt:lpstr>
      <vt:lpstr>WYPOSAŻENIE W SPRZĘT RATOWNICZY</vt:lpstr>
      <vt:lpstr>WYPOSAŻENIE  W SPRZĘT RATOWNICZY</vt:lpstr>
      <vt:lpstr>Automatyka do bram garażowych</vt:lpstr>
      <vt:lpstr>Remonty</vt:lpstr>
      <vt:lpstr>WYSZKOLENIE STRAŻAKÓW</vt:lpstr>
      <vt:lpstr>DZIAŁALNOŚĆ BOJOWA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DZIAŁALNOŚĆ POZABOJOWA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POTRZEBY</vt:lpstr>
      <vt:lpstr>ROZBUDOWA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Truchel Krzysztof (STUD)</dc:creator>
  <cp:lastModifiedBy>Natalia Spinek</cp:lastModifiedBy>
  <cp:revision>64</cp:revision>
  <dcterms:created xsi:type="dcterms:W3CDTF">2022-01-21T11:41:48Z</dcterms:created>
  <dcterms:modified xsi:type="dcterms:W3CDTF">2024-09-30T10:59:12Z</dcterms:modified>
</cp:coreProperties>
</file>